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ink/ink2.xml" ContentType="application/inkml+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942" r:id="rId2"/>
    <p:sldMasterId id="2147484451" r:id="rId3"/>
  </p:sldMasterIdLst>
  <p:notesMasterIdLst>
    <p:notesMasterId r:id="rId67"/>
  </p:notesMasterIdLst>
  <p:handoutMasterIdLst>
    <p:handoutMasterId r:id="rId68"/>
  </p:handoutMasterIdLst>
  <p:sldIdLst>
    <p:sldId id="486" r:id="rId4"/>
    <p:sldId id="513" r:id="rId5"/>
    <p:sldId id="319" r:id="rId6"/>
    <p:sldId id="504" r:id="rId7"/>
    <p:sldId id="354" r:id="rId8"/>
    <p:sldId id="372" r:id="rId9"/>
    <p:sldId id="325" r:id="rId10"/>
    <p:sldId id="331" r:id="rId11"/>
    <p:sldId id="333" r:id="rId12"/>
    <p:sldId id="266" r:id="rId13"/>
    <p:sldId id="267" r:id="rId14"/>
    <p:sldId id="420" r:id="rId15"/>
    <p:sldId id="265" r:id="rId16"/>
    <p:sldId id="422" r:id="rId17"/>
    <p:sldId id="334" r:id="rId18"/>
    <p:sldId id="335" r:id="rId19"/>
    <p:sldId id="430" r:id="rId20"/>
    <p:sldId id="424" r:id="rId21"/>
    <p:sldId id="268" r:id="rId22"/>
    <p:sldId id="427" r:id="rId23"/>
    <p:sldId id="423" r:id="rId24"/>
    <p:sldId id="270" r:id="rId25"/>
    <p:sldId id="340" r:id="rId26"/>
    <p:sldId id="339" r:id="rId27"/>
    <p:sldId id="342" r:id="rId28"/>
    <p:sldId id="365" r:id="rId29"/>
    <p:sldId id="514" r:id="rId30"/>
    <p:sldId id="515" r:id="rId31"/>
    <p:sldId id="347" r:id="rId32"/>
    <p:sldId id="522" r:id="rId33"/>
    <p:sldId id="352" r:id="rId34"/>
    <p:sldId id="532" r:id="rId35"/>
    <p:sldId id="351" r:id="rId36"/>
    <p:sldId id="429" r:id="rId37"/>
    <p:sldId id="400" r:id="rId38"/>
    <p:sldId id="523" r:id="rId39"/>
    <p:sldId id="348" r:id="rId40"/>
    <p:sldId id="350" r:id="rId41"/>
    <p:sldId id="344" r:id="rId42"/>
    <p:sldId id="431" r:id="rId43"/>
    <p:sldId id="433" r:id="rId44"/>
    <p:sldId id="434" r:id="rId45"/>
    <p:sldId id="435" r:id="rId46"/>
    <p:sldId id="524" r:id="rId47"/>
    <p:sldId id="525" r:id="rId48"/>
    <p:sldId id="436" r:id="rId49"/>
    <p:sldId id="437" r:id="rId50"/>
    <p:sldId id="438" r:id="rId51"/>
    <p:sldId id="439" r:id="rId52"/>
    <p:sldId id="526" r:id="rId53"/>
    <p:sldId id="440" r:id="rId54"/>
    <p:sldId id="441" r:id="rId55"/>
    <p:sldId id="442" r:id="rId56"/>
    <p:sldId id="527" r:id="rId57"/>
    <p:sldId id="405" r:id="rId58"/>
    <p:sldId id="444" r:id="rId59"/>
    <p:sldId id="445" r:id="rId60"/>
    <p:sldId id="446" r:id="rId61"/>
    <p:sldId id="447" r:id="rId62"/>
    <p:sldId id="518" r:id="rId63"/>
    <p:sldId id="529" r:id="rId64"/>
    <p:sldId id="530" r:id="rId65"/>
    <p:sldId id="531" r:id="rId66"/>
  </p:sldIdLst>
  <p:sldSz cx="9144000" cy="6858000" type="screen4x3"/>
  <p:notesSz cx="6662738" cy="9866313"/>
  <p:defaultTextStyle>
    <a:defPPr>
      <a:defRPr lang="en-US"/>
    </a:defPPr>
    <a:lvl1pPr algn="l" rtl="0" eaLnBrk="0" fontAlgn="base" hangingPunct="0">
      <a:spcBef>
        <a:spcPct val="0"/>
      </a:spcBef>
      <a:spcAft>
        <a:spcPct val="0"/>
      </a:spcAft>
      <a:defRPr sz="2000" kern="1200" baseline="400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000" kern="1200" baseline="400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000" kern="1200" baseline="400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000" kern="1200" baseline="400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000" kern="1200" baseline="40000">
        <a:solidFill>
          <a:schemeClr val="tx1"/>
        </a:solidFill>
        <a:latin typeface="Times New Roman" panose="02020603050405020304" pitchFamily="18" charset="0"/>
        <a:ea typeface="+mn-ea"/>
        <a:cs typeface="+mn-cs"/>
      </a:defRPr>
    </a:lvl5pPr>
    <a:lvl6pPr marL="2286000" algn="l" defTabSz="914400" rtl="0" eaLnBrk="1" latinLnBrk="0" hangingPunct="1">
      <a:defRPr sz="2000" kern="1200" baseline="40000">
        <a:solidFill>
          <a:schemeClr val="tx1"/>
        </a:solidFill>
        <a:latin typeface="Times New Roman" panose="02020603050405020304" pitchFamily="18" charset="0"/>
        <a:ea typeface="+mn-ea"/>
        <a:cs typeface="+mn-cs"/>
      </a:defRPr>
    </a:lvl6pPr>
    <a:lvl7pPr marL="2743200" algn="l" defTabSz="914400" rtl="0" eaLnBrk="1" latinLnBrk="0" hangingPunct="1">
      <a:defRPr sz="2000" kern="1200" baseline="40000">
        <a:solidFill>
          <a:schemeClr val="tx1"/>
        </a:solidFill>
        <a:latin typeface="Times New Roman" panose="02020603050405020304" pitchFamily="18" charset="0"/>
        <a:ea typeface="+mn-ea"/>
        <a:cs typeface="+mn-cs"/>
      </a:defRPr>
    </a:lvl7pPr>
    <a:lvl8pPr marL="3200400" algn="l" defTabSz="914400" rtl="0" eaLnBrk="1" latinLnBrk="0" hangingPunct="1">
      <a:defRPr sz="2000" kern="1200" baseline="40000">
        <a:solidFill>
          <a:schemeClr val="tx1"/>
        </a:solidFill>
        <a:latin typeface="Times New Roman" panose="02020603050405020304" pitchFamily="18" charset="0"/>
        <a:ea typeface="+mn-ea"/>
        <a:cs typeface="+mn-cs"/>
      </a:defRPr>
    </a:lvl8pPr>
    <a:lvl9pPr marL="3657600" algn="l" defTabSz="914400" rtl="0" eaLnBrk="1" latinLnBrk="0" hangingPunct="1">
      <a:defRPr sz="2000" kern="1200" baseline="400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p15:clr>
            <a:srgbClr val="A4A3A4"/>
          </p15:clr>
        </p15:guide>
        <p15:guide id="2" pos="209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00"/>
    <a:srgbClr val="FF9900"/>
    <a:srgbClr val="663300"/>
    <a:srgbClr val="894400"/>
    <a:srgbClr val="A45100"/>
    <a:srgbClr val="B75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349" autoAdjust="0"/>
  </p:normalViewPr>
  <p:slideViewPr>
    <p:cSldViewPr>
      <p:cViewPr varScale="1">
        <p:scale>
          <a:sx n="105" d="100"/>
          <a:sy n="105" d="100"/>
        </p:scale>
        <p:origin x="179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5677"/>
    </p:cViewPr>
  </p:sorterViewPr>
  <p:notesViewPr>
    <p:cSldViewPr>
      <p:cViewPr>
        <p:scale>
          <a:sx n="60" d="100"/>
          <a:sy n="60" d="100"/>
        </p:scale>
        <p:origin x="-1674" y="-84"/>
      </p:cViewPr>
      <p:guideLst>
        <p:guide orient="horz" pos="3107"/>
        <p:guide pos="209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handoutMaster" Target="handoutMasters/handoutMaster1.xml"/><Relationship Id="rId7" Type="http://schemas.openxmlformats.org/officeDocument/2006/relationships/slide" Target="slides/slide4.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8DFFD9A7-35E7-7181-9C07-D808C028AE6D}"/>
              </a:ext>
            </a:extLst>
          </p:cNvPr>
          <p:cNvSpPr>
            <a:spLocks noGrp="1" noChangeArrowheads="1"/>
          </p:cNvSpPr>
          <p:nvPr>
            <p:ph type="hdr" sz="quarter"/>
          </p:nvPr>
        </p:nvSpPr>
        <p:spPr bwMode="auto">
          <a:xfrm>
            <a:off x="0" y="0"/>
            <a:ext cx="288766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1" baseline="0"/>
            </a:lvl1pPr>
          </a:lstStyle>
          <a:p>
            <a:pPr>
              <a:defRPr/>
            </a:pPr>
            <a:r>
              <a:rPr lang="en-GB"/>
              <a:t>CHAP. 04–MASS  &amp; ENERGY BALANCE CALCULATION</a:t>
            </a:r>
          </a:p>
        </p:txBody>
      </p:sp>
      <p:sp>
        <p:nvSpPr>
          <p:cNvPr id="36867" name="Rectangle 3">
            <a:extLst>
              <a:ext uri="{FF2B5EF4-FFF2-40B4-BE49-F238E27FC236}">
                <a16:creationId xmlns:a16="http://schemas.microsoft.com/office/drawing/2014/main" id="{3AEEE48F-C92D-C3A5-54ED-6EB746FCC6AF}"/>
              </a:ext>
            </a:extLst>
          </p:cNvPr>
          <p:cNvSpPr>
            <a:spLocks noGrp="1" noChangeArrowheads="1"/>
          </p:cNvSpPr>
          <p:nvPr>
            <p:ph type="dt" sz="quarter" idx="1"/>
          </p:nvPr>
        </p:nvSpPr>
        <p:spPr bwMode="auto">
          <a:xfrm>
            <a:off x="3775075" y="0"/>
            <a:ext cx="288766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1" baseline="0"/>
            </a:lvl1pPr>
          </a:lstStyle>
          <a:p>
            <a:pPr>
              <a:defRPr/>
            </a:pPr>
            <a:r>
              <a:rPr lang="en-US"/>
              <a:t>S2  1920</a:t>
            </a:r>
            <a:endParaRPr lang="en-GB"/>
          </a:p>
        </p:txBody>
      </p:sp>
      <p:sp>
        <p:nvSpPr>
          <p:cNvPr id="36868" name="Rectangle 4">
            <a:extLst>
              <a:ext uri="{FF2B5EF4-FFF2-40B4-BE49-F238E27FC236}">
                <a16:creationId xmlns:a16="http://schemas.microsoft.com/office/drawing/2014/main" id="{C94D86A7-9C46-D92E-346B-75C36C5E8D33}"/>
              </a:ext>
            </a:extLst>
          </p:cNvPr>
          <p:cNvSpPr>
            <a:spLocks noGrp="1" noChangeArrowheads="1"/>
          </p:cNvSpPr>
          <p:nvPr>
            <p:ph type="ftr" sz="quarter" idx="2"/>
          </p:nvPr>
        </p:nvSpPr>
        <p:spPr bwMode="auto">
          <a:xfrm>
            <a:off x="0" y="9372600"/>
            <a:ext cx="288766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1" baseline="0"/>
            </a:lvl1pPr>
          </a:lstStyle>
          <a:p>
            <a:pPr>
              <a:defRPr/>
            </a:pPr>
            <a:r>
              <a:rPr lang="en-GB"/>
              <a:t>© am2019</a:t>
            </a:r>
          </a:p>
        </p:txBody>
      </p:sp>
      <p:sp>
        <p:nvSpPr>
          <p:cNvPr id="36869" name="Rectangle 5">
            <a:extLst>
              <a:ext uri="{FF2B5EF4-FFF2-40B4-BE49-F238E27FC236}">
                <a16:creationId xmlns:a16="http://schemas.microsoft.com/office/drawing/2014/main" id="{3A360B8E-1A6A-81EB-1687-7F73016FDBE8}"/>
              </a:ext>
            </a:extLst>
          </p:cNvPr>
          <p:cNvSpPr>
            <a:spLocks noGrp="1" noChangeArrowheads="1"/>
          </p:cNvSpPr>
          <p:nvPr>
            <p:ph type="sldNum" sz="quarter" idx="3"/>
          </p:nvPr>
        </p:nvSpPr>
        <p:spPr bwMode="auto">
          <a:xfrm>
            <a:off x="3775075" y="9372600"/>
            <a:ext cx="288766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1" baseline="0"/>
            </a:lvl1pPr>
          </a:lstStyle>
          <a:p>
            <a:pPr>
              <a:defRPr/>
            </a:pPr>
            <a:fld id="{13408CB1-363C-4D2A-8095-8459C4E26043}"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09T14:02:18.699"/>
    </inkml:context>
    <inkml:brush xml:id="br0">
      <inkml:brushProperty name="width" value="0.05" units="cm"/>
      <inkml:brushProperty name="height" value="0.05" units="cm"/>
      <inkml:brushProperty name="color" value="#E71224"/>
    </inkml:brush>
  </inkml:definitions>
  <inkml:trace contextRef="#ctx0" brushRef="#br0">411 485 24575,'1'0'0,"0"1"0,0 0 0,0-1 0,0 1 0,0 0 0,0 0 0,0 0 0,0 0 0,0 0 0,0 0 0,0 0 0,-1 0 0,1 0 0,0 1 0,5 6 0,7 5 0,1-1 0,0 0 0,1-1 0,0-1 0,1 0 0,0-1 0,1-1 0,0 0 0,26 8 0,1-3 0,2-2 0,72 9 0,222 2 0,6-28 0,-80-24 0,-170 16 0,312-59 0,-335 55 0,32-8 0,149-57 0,-98 33 0,-60 22 0,111-34 0,265-43 0,-366 88 0,186-34 0,-223 35 0,359-71 0,-211 71 0,-1 18 0,-76 1 0,1732-2 0,-988-2 0,-442 1 0,-376 4 0,124 23 0,-118-15 0,447 44 0,142-42-1000,106-14 2000,-699 3-1000,109 20 0,-132-13 0,-1 2 0,-1 1 0,53 25 0,7 3 0,-42-22 0,75 15 0,67 1 0,-94-17 0,-71-11 0,111 22 0,-126-22 0,1 1 0,-1 0 0,0 2 0,23 13 0,-8-1 0,64 26 0,-78-38 0,0 1 0,-1 0 0,0 2 0,-1 1 0,0 0 0,-1 2 0,-1 1 0,18 18 0,-34-30 0,0 0 0,0 1 0,-1-1 0,1 1 0,-1 0 0,-1-1 0,1 1 0,-1 0 0,0 1 0,-1-1 0,1 0 0,0 13 0,-1 3 0,-1 1 0,-4 30 0,0-5 0,4-36 0,-1 1 0,0-1 0,-1 1 0,0-1 0,-1 0 0,-1 0 0,0 0 0,0 0 0,-1 0 0,-1-1 0,-7 12 0,-2-3 0,-1 0 0,0 0 0,-2-2 0,-36 30 0,-15 17 0,58-54 0,1 2 0,0-1 0,1 1 0,-9 15 0,-7 21 0,-21 36 0,39-74 0,-1 0 0,-1 0 0,0 0 0,-18 17 0,12-16 0,1 0 0,-2-2 0,1 0 0,-1 0 0,-1-2 0,0 0 0,0-1 0,-1 0 0,1-2 0,-1 0 0,-1-1 0,1 0 0,0-2 0,-24 1 0,-177-5 0,68 0 0,141 1 0,0 0 0,0-1 0,1 0 0,-1-1 0,1 0 0,0 0 0,-11-6 0,-17-6 0,1 4 0,0 2 0,0 1 0,-1 2 0,-41-1 0,-151 5 0,184 3 0,-564 1 0,391-2 0,209 0 0,-1 0 0,1-1 0,0 0 0,-1 0 0,1-1 0,0 0 0,0-1 0,0 0 0,-15-7 0,13 5 0,0 1 0,0 0 0,0 0 0,-1 1 0,0 1 0,-17-2 0,-72 2 0,66 2 0,-2093 2 0,2118-2 0,0 0 0,1 1 0,-1 0 0,1 0 0,-1 1 0,1 0 0,-16 6 0,-76 27 0,-146 28 0,131-36 0,63-13 0,0 3 0,-53 25 0,84-34 0,1 0 0,-1-1 0,-25 4 0,-70 7 0,-19 4 0,-69 28 0,152-41 0,-94 2 0,89-8 0,-28 1 0,26-2 0,-85 14 0,22-2 0,4-1 0,-67 16 0,-5-17 0,-324-14 0,481 0 0,-1-1 0,-63-16 0,-1 0 0,20 9 0,-100-2 0,59 5 0,32 1 0,-40 5 0,70 2 0,0-2 0,-94-15 0,108 6 0,0-1 0,-50-20 0,74 24 0,0 0 0,-1 2 0,0 0 0,0 2 0,-27-2 0,-110 5 0,85 2 0,-850-1 0,553-1 0,335 2 0,-65 11 0,-3 1 0,-285-9 0,224-7 0,-291 3 0,446-1 0,-3 0 0,-1 0 0,1-1 0,-25-5 0,34 6 0,1-1 0,-1 0 0,0 0 0,1 0 0,-1 0 0,1 0 0,-1-1 0,1 1 0,-1-1 0,1 1 0,0-1 0,0 0 0,0 0 0,0 0 0,0 0 0,0 0 0,1-1 0,-1 1 0,1-1 0,-1 1 0,1-1 0,0 1 0,-1-4 0,-1-10 0,1 1 0,1-1 0,0 0 0,1 0 0,4-29 0,-2 26 0,1-6 0,1 0 0,1 0 0,2 1 0,0-1 0,2 1 0,11-23 0,77-127 0,-54 110 0,14-23 0,-44 66 0,29-35 0,-26 37 0,24-40 0,51-87 120,-70 117-615,1 1 0,46-46 0,-49 57-6331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09T14:02:22.340"/>
    </inkml:context>
    <inkml:brush xml:id="br0">
      <inkml:brushProperty name="width" value="0.05" units="cm"/>
      <inkml:brushProperty name="height" value="0.05" units="cm"/>
      <inkml:brushProperty name="color" value="#E71224"/>
    </inkml:brush>
  </inkml:definitions>
  <inkml:trace contextRef="#ctx0" brushRef="#br0">293 68 24575,'0'-2'0,"0"0"0,1 0 0,-1 1 0,1-1 0,-1 0 0,1 1 0,-1-1 0,1 0 0,0 1 0,0-1 0,0 1 0,0-1 0,0 1 0,0 0 0,0-1 0,1 1 0,-1 0 0,0 0 0,1 0 0,-1 0 0,1 0 0,-1 0 0,1 0 0,2 0 0,4-3 0,1 1 0,-1 0 0,13-3 0,-19 6 0,27-6 0,0 1 0,47-1 0,59 8 0,-52 0 0,408-2 0,-481 0 0,0 1 0,0 1 0,0 0 0,-1 0 0,1 1 0,-1 0 0,1 1 0,-1 0 0,0 0 0,14 10 0,-4-1 0,0 1 0,-1 1 0,23 24 0,-36-34 0,0 0 0,-1 1 0,0-1 0,0 1 0,0 0 0,0 0 0,-1 0 0,0 1 0,3 9 0,-5-12 0,0 0 0,-1 1 0,1-1 0,-1 0 0,0 0 0,0 1 0,0-1 0,0 0 0,-1 0 0,0 1 0,1-1 0,-2 0 0,1 0 0,0 0 0,-1 0 0,-3 5 0,-4 6 0,-2 0 0,-16 19 0,-5 6 0,6-5 0,-2 0 0,-58 55 0,39-44 0,27-26 0,0 0 0,-1-2 0,-28 19 0,-7 3 0,36-25 0,-1-1 0,0-1 0,-43 20 0,31-23 0,0-1 0,0-2 0,-68 7 0,-1-1 0,56-7 0,-1-2 0,1-2 0,-50-5 0,88 3 0,1-1 0,-1 0 0,0 0 0,1-1 0,-1 0 0,1-1 0,-1 1 0,1-1 0,0-1 0,0 1 0,0-1 0,1-1 0,0 1 0,-1-1 0,1 0 0,1 0 0,-1-1 0,-5-7 0,-17-27 0,7 10 0,-2 0 0,-29-29 0,36 43 0,1 2 0,-25-30 0,36 38 0,1 1 0,-1 0 0,1-1 0,0 0 0,0 0 0,1 1 0,0-2 0,0 1 0,0 0 0,0-10 0,0-24 0,6-68 0,-3 90 0,0 13 9,-1 0 1,2 0-1,-1 0 0,0 0 0,1 0 1,0 0-1,0 1 0,1-1 0,-1 0 0,1 1 1,0 0-1,6-7 0,-3 4-257,2 0 1,-1 0-1,1 0 1,0 1-1,13-8 1,-4 5-6579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F1B484F1-9296-0A56-C045-81EDDB2915E9}"/>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a:extLst>
              <a:ext uri="{FF2B5EF4-FFF2-40B4-BE49-F238E27FC236}">
                <a16:creationId xmlns:a16="http://schemas.microsoft.com/office/drawing/2014/main" id="{57380A01-4D59-9AA9-D96D-0D8391840FB2}"/>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71371CAE-BFE8-EFAB-715A-33625A0B480A}"/>
              </a:ext>
            </a:extLst>
          </p:cNvPr>
          <p:cNvSpPr>
            <a:spLocks noGrp="1" noChangeArrowheads="1"/>
          </p:cNvSpPr>
          <p:nvPr>
            <p:ph type="body" idx="1"/>
          </p:nvPr>
        </p:nvSpPr>
        <p:spPr bwMode="auto">
          <a:xfrm>
            <a:off x="666750" y="4686300"/>
            <a:ext cx="5329238" cy="44386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8915" name="Rectangle 3">
            <a:extLst>
              <a:ext uri="{FF2B5EF4-FFF2-40B4-BE49-F238E27FC236}">
                <a16:creationId xmlns:a16="http://schemas.microsoft.com/office/drawing/2014/main" id="{C5921D0D-9B0D-8F63-EBF8-A3810F5BD979}"/>
              </a:ext>
            </a:extLst>
          </p:cNvPr>
          <p:cNvSpPr>
            <a:spLocks noGrp="1" noRot="1" noChangeAspect="1" noChangeArrowheads="1" noTextEdit="1"/>
          </p:cNvSpPr>
          <p:nvPr>
            <p:ph type="sldImg"/>
          </p:nvPr>
        </p:nvSpPr>
        <p:spPr bwMode="auto">
          <a:xfrm>
            <a:off x="866775" y="741363"/>
            <a:ext cx="4929188" cy="3698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0:notes"/>
          <p:cNvSpPr txBox="1">
            <a:spLocks noGrp="1"/>
          </p:cNvSpPr>
          <p:nvPr>
            <p:ph type="body" idx="1"/>
          </p:nvPr>
        </p:nvSpPr>
        <p:spPr>
          <a:xfrm>
            <a:off x="777225" y="4777725"/>
            <a:ext cx="6217900" cy="45262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10:notes"/>
          <p:cNvSpPr>
            <a:spLocks noGrp="1" noRot="1" noChangeAspect="1"/>
          </p:cNvSpPr>
          <p:nvPr>
            <p:ph type="sldImg" idx="2"/>
          </p:nvPr>
        </p:nvSpPr>
        <p:spPr>
          <a:xfrm>
            <a:off x="1371600" y="754063"/>
            <a:ext cx="5029200" cy="3771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B32636EE-7821-D72C-031A-3199D91133B1}"/>
              </a:ext>
            </a:extLst>
          </p:cNvPr>
          <p:cNvSpPr>
            <a:spLocks noGrp="1" noChangeArrowheads="1"/>
          </p:cNvSpPr>
          <p:nvPr>
            <p:ph type="body" idx="1"/>
          </p:nvPr>
        </p:nvSpPr>
        <p:spPr bwMode="auto">
          <a:xfrm>
            <a:off x="666750" y="4686300"/>
            <a:ext cx="5329238" cy="44386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0963" name="Rectangle 3">
            <a:extLst>
              <a:ext uri="{FF2B5EF4-FFF2-40B4-BE49-F238E27FC236}">
                <a16:creationId xmlns:a16="http://schemas.microsoft.com/office/drawing/2014/main" id="{7B5D384F-6304-6324-E287-8CC7A54E70DE}"/>
              </a:ext>
            </a:extLst>
          </p:cNvPr>
          <p:cNvSpPr>
            <a:spLocks noGrp="1" noRot="1" noChangeAspect="1" noChangeArrowheads="1" noTextEdit="1"/>
          </p:cNvSpPr>
          <p:nvPr>
            <p:ph type="sldImg"/>
          </p:nvPr>
        </p:nvSpPr>
        <p:spPr bwMode="auto">
          <a:xfrm>
            <a:off x="866775" y="741363"/>
            <a:ext cx="4929188" cy="3698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497373B2-C63E-0B84-7E92-755A39D0955B}"/>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a:extLst>
              <a:ext uri="{FF2B5EF4-FFF2-40B4-BE49-F238E27FC236}">
                <a16:creationId xmlns:a16="http://schemas.microsoft.com/office/drawing/2014/main" id="{A5EB727F-9A28-7365-96B3-ADEFE66753FD}"/>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CFD281C9-C835-C985-3A55-310933FC199A}"/>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Rectangle 3">
            <a:extLst>
              <a:ext uri="{FF2B5EF4-FFF2-40B4-BE49-F238E27FC236}">
                <a16:creationId xmlns:a16="http://schemas.microsoft.com/office/drawing/2014/main" id="{CF95923F-4657-E0AA-B802-7D8FAC6D1AED}"/>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2B47ACAE-50BF-B49B-D981-2B302E4F4603}"/>
              </a:ext>
            </a:extLst>
          </p:cNvPr>
          <p:cNvSpPr>
            <a:spLocks noGrp="1" noChangeArrowheads="1"/>
          </p:cNvSpPr>
          <p:nvPr>
            <p:ph type="body" idx="1"/>
          </p:nvPr>
        </p:nvSpPr>
        <p:spPr bwMode="auto">
          <a:xfrm>
            <a:off x="666750" y="4686300"/>
            <a:ext cx="5329238" cy="44386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8131" name="Rectangle 3">
            <a:extLst>
              <a:ext uri="{FF2B5EF4-FFF2-40B4-BE49-F238E27FC236}">
                <a16:creationId xmlns:a16="http://schemas.microsoft.com/office/drawing/2014/main" id="{19299975-2288-CF8F-34D9-9B2DEF8531BC}"/>
              </a:ext>
            </a:extLst>
          </p:cNvPr>
          <p:cNvSpPr>
            <a:spLocks noGrp="1" noRot="1" noChangeAspect="1" noChangeArrowheads="1" noTextEdit="1"/>
          </p:cNvSpPr>
          <p:nvPr>
            <p:ph type="sldImg"/>
          </p:nvPr>
        </p:nvSpPr>
        <p:spPr bwMode="auto">
          <a:xfrm>
            <a:off x="866775" y="741363"/>
            <a:ext cx="4929188" cy="3698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E2DD06F0-3B08-FFA6-FEF0-7E82A6DDBAEC}"/>
              </a:ext>
            </a:extLst>
          </p:cNvPr>
          <p:cNvSpPr>
            <a:spLocks noGrp="1" noChangeArrowheads="1"/>
          </p:cNvSpPr>
          <p:nvPr>
            <p:ph type="body" idx="1"/>
          </p:nvPr>
        </p:nvSpPr>
        <p:spPr bwMode="auto">
          <a:xfrm>
            <a:off x="666750" y="4686300"/>
            <a:ext cx="5329238" cy="44386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0179" name="Rectangle 3">
            <a:extLst>
              <a:ext uri="{FF2B5EF4-FFF2-40B4-BE49-F238E27FC236}">
                <a16:creationId xmlns:a16="http://schemas.microsoft.com/office/drawing/2014/main" id="{D8C808B4-C19C-B201-503B-2DE36AE03ECC}"/>
              </a:ext>
            </a:extLst>
          </p:cNvPr>
          <p:cNvSpPr>
            <a:spLocks noGrp="1" noRot="1" noChangeAspect="1" noChangeArrowheads="1" noTextEdit="1"/>
          </p:cNvSpPr>
          <p:nvPr>
            <p:ph type="sldImg"/>
          </p:nvPr>
        </p:nvSpPr>
        <p:spPr bwMode="auto">
          <a:xfrm>
            <a:off x="866775" y="741363"/>
            <a:ext cx="4929188" cy="3698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59D02610-31BB-730C-EC4E-0430F6CAC651}"/>
              </a:ext>
            </a:extLst>
          </p:cNvPr>
          <p:cNvSpPr>
            <a:spLocks noGrp="1" noChangeArrowheads="1"/>
          </p:cNvSpPr>
          <p:nvPr>
            <p:ph type="body" idx="1"/>
          </p:nvPr>
        </p:nvSpPr>
        <p:spPr bwMode="auto">
          <a:xfrm>
            <a:off x="666750" y="4686300"/>
            <a:ext cx="5329238" cy="44386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2227" name="Rectangle 3">
            <a:extLst>
              <a:ext uri="{FF2B5EF4-FFF2-40B4-BE49-F238E27FC236}">
                <a16:creationId xmlns:a16="http://schemas.microsoft.com/office/drawing/2014/main" id="{2DC800E0-32FD-2652-0652-6E98CF2E9F45}"/>
              </a:ext>
            </a:extLst>
          </p:cNvPr>
          <p:cNvSpPr>
            <a:spLocks noGrp="1" noRot="1" noChangeAspect="1" noChangeArrowheads="1" noTextEdit="1"/>
          </p:cNvSpPr>
          <p:nvPr>
            <p:ph type="sldImg"/>
          </p:nvPr>
        </p:nvSpPr>
        <p:spPr bwMode="auto">
          <a:xfrm>
            <a:off x="866775" y="741363"/>
            <a:ext cx="4929188" cy="3698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B85A2585-D443-6D1E-FC09-95DD3450E9E1}"/>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a:extLst>
              <a:ext uri="{FF2B5EF4-FFF2-40B4-BE49-F238E27FC236}">
                <a16:creationId xmlns:a16="http://schemas.microsoft.com/office/drawing/2014/main" id="{88FA2CFD-F360-DF1D-6728-685B2587C686}"/>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9A98675A-2C20-55A9-283C-26C0BDF973BC}"/>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Rectangle 3">
            <a:extLst>
              <a:ext uri="{FF2B5EF4-FFF2-40B4-BE49-F238E27FC236}">
                <a16:creationId xmlns:a16="http://schemas.microsoft.com/office/drawing/2014/main" id="{67043FCA-38A3-FC98-DBF8-6EC0723A6D5E}"/>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7">
            <a:extLst>
              <a:ext uri="{FF2B5EF4-FFF2-40B4-BE49-F238E27FC236}">
                <a16:creationId xmlns:a16="http://schemas.microsoft.com/office/drawing/2014/main" id="{428C3EF3-4098-A661-93A8-826B45DDA683}"/>
              </a:ext>
            </a:extLst>
          </p:cNvPr>
          <p:cNvSpPr>
            <a:spLocks noGrp="1" noChangeArrowheads="1"/>
          </p:cNvSpPr>
          <p:nvPr>
            <p:ph type="dt" sz="quarter" idx="4294967295"/>
          </p:nvPr>
        </p:nvSpPr>
        <p:spPr bwMode="auto">
          <a:xfrm>
            <a:off x="3773488" y="0"/>
            <a:ext cx="2887662" cy="4937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808" tIns="48404" rIns="96808" bIns="48404"/>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fld id="{164BC276-14DA-4F0E-8E4A-FA2D839951B9}" type="datetime1">
              <a:rPr lang="en-US" altLang="en-US">
                <a:solidFill>
                  <a:srgbClr val="000000"/>
                </a:solidFill>
              </a:rPr>
              <a:pPr/>
              <a:t>5/25/2025</a:t>
            </a:fld>
            <a:endParaRPr lang="en-US" altLang="en-US">
              <a:solidFill>
                <a:srgbClr val="000000"/>
              </a:solidFill>
            </a:endParaRPr>
          </a:p>
        </p:txBody>
      </p:sp>
      <p:sp>
        <p:nvSpPr>
          <p:cNvPr id="26627" name="Rectangle 1031">
            <a:extLst>
              <a:ext uri="{FF2B5EF4-FFF2-40B4-BE49-F238E27FC236}">
                <a16:creationId xmlns:a16="http://schemas.microsoft.com/office/drawing/2014/main" id="{BAB84F8A-43F1-8E90-BD57-53EF184E81CF}"/>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808" tIns="48404" rIns="96808" bIns="48404"/>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fld id="{8C59402B-B158-4F85-83BD-04AADC26A2EC}" type="slidenum">
              <a:rPr lang="en-US" altLang="en-US">
                <a:solidFill>
                  <a:srgbClr val="000000"/>
                </a:solidFill>
              </a:rPr>
              <a:pPr/>
              <a:t>4</a:t>
            </a:fld>
            <a:endParaRPr lang="en-US" altLang="en-US">
              <a:solidFill>
                <a:srgbClr val="000000"/>
              </a:solidFill>
            </a:endParaRPr>
          </a:p>
        </p:txBody>
      </p:sp>
      <p:sp>
        <p:nvSpPr>
          <p:cNvPr id="26628" name="Rectangle 2">
            <a:extLst>
              <a:ext uri="{FF2B5EF4-FFF2-40B4-BE49-F238E27FC236}">
                <a16:creationId xmlns:a16="http://schemas.microsoft.com/office/drawing/2014/main" id="{1E8F1911-1F77-5927-55BD-458C93CE66A8}"/>
              </a:ext>
            </a:extLst>
          </p:cNvPr>
          <p:cNvSpPr>
            <a:spLocks noGrp="1" noRot="1" noChangeAspect="1" noChangeArrowheads="1" noTextEdit="1"/>
          </p:cNvSpPr>
          <p:nvPr>
            <p:ph type="sldImg"/>
          </p:nvPr>
        </p:nvSpPr>
        <p:spPr bwMode="auto">
          <a:xfrm>
            <a:off x="1117600" y="1354138"/>
            <a:ext cx="4427538" cy="33210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6629" name="Rectangle 3">
            <a:extLst>
              <a:ext uri="{FF2B5EF4-FFF2-40B4-BE49-F238E27FC236}">
                <a16:creationId xmlns:a16="http://schemas.microsoft.com/office/drawing/2014/main" id="{0E432627-2504-D681-43E6-176E44BA9546}"/>
              </a:ext>
            </a:extLst>
          </p:cNvPr>
          <p:cNvSpPr>
            <a:spLocks noGrp="1" noChangeArrowheads="1"/>
          </p:cNvSpPr>
          <p:nvPr>
            <p:ph type="body" idx="1"/>
          </p:nvPr>
        </p:nvSpPr>
        <p:spPr bwMode="auto">
          <a:xfrm>
            <a:off x="666750" y="4687888"/>
            <a:ext cx="5329238" cy="44386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E1CBD9AD-46DE-9E98-3BC0-DB72F0EF7093}"/>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Rectangle 3">
            <a:extLst>
              <a:ext uri="{FF2B5EF4-FFF2-40B4-BE49-F238E27FC236}">
                <a16:creationId xmlns:a16="http://schemas.microsoft.com/office/drawing/2014/main" id="{D112EA61-BBAE-4F46-E999-A1CC340BFFC8}"/>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B7524CD2-CC82-D315-5645-6CCA3236576C}"/>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fld id="{DC9EFE6B-EF40-4F80-8E02-9E22AB840E4D}" type="slidenum">
              <a:rPr lang="en-US" altLang="en-US"/>
              <a:pPr/>
              <a:t>26</a:t>
            </a:fld>
            <a:endParaRPr lang="en-US" altLang="en-US"/>
          </a:p>
        </p:txBody>
      </p:sp>
      <p:sp>
        <p:nvSpPr>
          <p:cNvPr id="60419" name="Rectangle 2">
            <a:extLst>
              <a:ext uri="{FF2B5EF4-FFF2-40B4-BE49-F238E27FC236}">
                <a16:creationId xmlns:a16="http://schemas.microsoft.com/office/drawing/2014/main" id="{DE9F713A-740E-55E8-CA96-B9F9FB1C0695}"/>
              </a:ext>
            </a:extLst>
          </p:cNvPr>
          <p:cNvSpPr>
            <a:spLocks noGrp="1" noRot="1" noChangeAspect="1" noChangeArrowheads="1" noTextEdit="1"/>
          </p:cNvSpPr>
          <p:nvPr>
            <p:ph type="sldImg"/>
          </p:nvPr>
        </p:nvSpPr>
        <p:spPr bwMode="auto">
          <a:xfrm>
            <a:off x="915988"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60420" name="Rectangle 3">
            <a:extLst>
              <a:ext uri="{FF2B5EF4-FFF2-40B4-BE49-F238E27FC236}">
                <a16:creationId xmlns:a16="http://schemas.microsoft.com/office/drawing/2014/main" id="{F3DEC36E-5F56-EC1E-8072-4364CC67D15A}"/>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5B82F399-804D-1335-3772-43862E68DFF6}"/>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fld id="{AEED0508-49C7-4A5E-8F03-03A4195261A0}" type="slidenum">
              <a:rPr lang="en-US" altLang="en-US">
                <a:latin typeface="Arial" panose="020B0604020202020204" pitchFamily="34" charset="0"/>
                <a:cs typeface="Arial" panose="020B0604020202020204" pitchFamily="34" charset="0"/>
              </a:rPr>
              <a:pPr/>
              <a:t>27</a:t>
            </a:fld>
            <a:endParaRPr lang="en-US" altLang="en-US">
              <a:latin typeface="Arial" panose="020B0604020202020204" pitchFamily="34" charset="0"/>
              <a:cs typeface="Arial" panose="020B0604020202020204" pitchFamily="34" charset="0"/>
            </a:endParaRPr>
          </a:p>
        </p:txBody>
      </p:sp>
      <p:sp>
        <p:nvSpPr>
          <p:cNvPr id="62467" name="Rectangle 2">
            <a:extLst>
              <a:ext uri="{FF2B5EF4-FFF2-40B4-BE49-F238E27FC236}">
                <a16:creationId xmlns:a16="http://schemas.microsoft.com/office/drawing/2014/main" id="{ED376961-E539-985B-7E57-1BD88F65B6EE}"/>
              </a:ext>
            </a:extLst>
          </p:cNvPr>
          <p:cNvSpPr>
            <a:spLocks noGrp="1" noRot="1" noChangeAspect="1" noChangeArrowheads="1" noTextEdit="1"/>
          </p:cNvSpPr>
          <p:nvPr>
            <p:ph type="sldImg"/>
          </p:nvPr>
        </p:nvSpPr>
        <p:spPr bwMode="auto">
          <a:xfrm>
            <a:off x="947738" y="768350"/>
            <a:ext cx="4913312" cy="3684588"/>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8" name="Rectangle 3">
            <a:extLst>
              <a:ext uri="{FF2B5EF4-FFF2-40B4-BE49-F238E27FC236}">
                <a16:creationId xmlns:a16="http://schemas.microsoft.com/office/drawing/2014/main" id="{183B12D6-BAEC-EB34-2CC5-A45071ACE9D8}"/>
              </a:ext>
            </a:extLst>
          </p:cNvPr>
          <p:cNvSpPr>
            <a:spLocks noGrp="1" noChangeArrowheads="1"/>
          </p:cNvSpPr>
          <p:nvPr>
            <p:ph type="body" idx="1"/>
          </p:nvPr>
        </p:nvSpPr>
        <p:spPr bwMode="auto">
          <a:xfrm>
            <a:off x="928688" y="4760913"/>
            <a:ext cx="4948237" cy="44529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77B3C41F-4C9D-5211-9944-4CA713390D32}"/>
              </a:ext>
            </a:extLst>
          </p:cNvPr>
          <p:cNvSpPr>
            <a:spLocks noGrp="1" noRot="1" noChangeAspect="1" noChangeArrowheads="1" noTextEdit="1"/>
          </p:cNvSpPr>
          <p:nvPr>
            <p:ph type="sldImg"/>
          </p:nvPr>
        </p:nvSpPr>
        <p:spPr bwMode="auto">
          <a:xfrm>
            <a:off x="946150" y="768350"/>
            <a:ext cx="4913313" cy="3684588"/>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a:extLst>
              <a:ext uri="{FF2B5EF4-FFF2-40B4-BE49-F238E27FC236}">
                <a16:creationId xmlns:a16="http://schemas.microsoft.com/office/drawing/2014/main" id="{3A471CB1-CB07-57BC-5563-39EE3F58E551}"/>
              </a:ext>
            </a:extLst>
          </p:cNvPr>
          <p:cNvSpPr>
            <a:spLocks noGrp="1" noChangeArrowheads="1"/>
          </p:cNvSpPr>
          <p:nvPr>
            <p:ph type="body" idx="1"/>
          </p:nvPr>
        </p:nvSpPr>
        <p:spPr bwMode="auto">
          <a:xfrm>
            <a:off x="928688" y="4760913"/>
            <a:ext cx="4948237" cy="44529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F742DCC4-399C-2002-7C9E-C7042F31FF65}"/>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Rectangle 3">
            <a:extLst>
              <a:ext uri="{FF2B5EF4-FFF2-40B4-BE49-F238E27FC236}">
                <a16:creationId xmlns:a16="http://schemas.microsoft.com/office/drawing/2014/main" id="{F97FAC5E-6A59-E20F-7A6B-7502D9FB7FFA}"/>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0DC5CC47-70EE-8683-56A6-E016D067E4D4}"/>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a:extLst>
              <a:ext uri="{FF2B5EF4-FFF2-40B4-BE49-F238E27FC236}">
                <a16:creationId xmlns:a16="http://schemas.microsoft.com/office/drawing/2014/main" id="{77CB86CE-1BD0-A5BF-3C4B-5C887A07FC91}"/>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F5B57949-6CE6-8643-780E-391CE6182124}"/>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Rectangle 3">
            <a:extLst>
              <a:ext uri="{FF2B5EF4-FFF2-40B4-BE49-F238E27FC236}">
                <a16:creationId xmlns:a16="http://schemas.microsoft.com/office/drawing/2014/main" id="{FE7835E1-8653-3886-46AE-93ABCAEEBCCF}"/>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A5C7439F-C04D-5898-FF35-664B2BA6894F}"/>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3">
            <a:extLst>
              <a:ext uri="{FF2B5EF4-FFF2-40B4-BE49-F238E27FC236}">
                <a16:creationId xmlns:a16="http://schemas.microsoft.com/office/drawing/2014/main" id="{D9A6E558-176F-4794-B144-46BCB1997774}"/>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4F60EAA1-6FF9-82B5-86C5-961C5F6B7EE3}"/>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ctangle 3">
            <a:extLst>
              <a:ext uri="{FF2B5EF4-FFF2-40B4-BE49-F238E27FC236}">
                <a16:creationId xmlns:a16="http://schemas.microsoft.com/office/drawing/2014/main" id="{CCC110AE-9BFE-3593-5220-8462F29C435F}"/>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A882D0BC-BEA8-4BC6-2C3D-3F75E20CF7C8}"/>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Rectangle 3">
            <a:extLst>
              <a:ext uri="{FF2B5EF4-FFF2-40B4-BE49-F238E27FC236}">
                <a16:creationId xmlns:a16="http://schemas.microsoft.com/office/drawing/2014/main" id="{16339CC7-74C2-1839-E2C6-64DDE32869D1}"/>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10585A37-B215-8215-3566-696C15D3306A}"/>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a:extLst>
              <a:ext uri="{FF2B5EF4-FFF2-40B4-BE49-F238E27FC236}">
                <a16:creationId xmlns:a16="http://schemas.microsoft.com/office/drawing/2014/main" id="{292CA7A5-5DB6-C176-0A71-4ABB0E37C136}"/>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6775216F-4060-47F1-2FA0-C11E44DA1140}"/>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Rectangle 3">
            <a:extLst>
              <a:ext uri="{FF2B5EF4-FFF2-40B4-BE49-F238E27FC236}">
                <a16:creationId xmlns:a16="http://schemas.microsoft.com/office/drawing/2014/main" id="{50A8E196-D455-C332-3767-B82786A51CDF}"/>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C30B486B-F197-521A-7D8E-94D2D158D41E}"/>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Rectangle 3">
            <a:extLst>
              <a:ext uri="{FF2B5EF4-FFF2-40B4-BE49-F238E27FC236}">
                <a16:creationId xmlns:a16="http://schemas.microsoft.com/office/drawing/2014/main" id="{E859AF49-0626-FA5B-EE1A-7F47EB3E85D7}"/>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53329AF2-55EF-AAA2-58F2-431192B46D5F}"/>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25771F1-A5F2-CC86-234A-237B7CB8A4BF}"/>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686F6328-F560-8024-9BF4-DB0CF73B4F69}"/>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Rectangle 3">
            <a:extLst>
              <a:ext uri="{FF2B5EF4-FFF2-40B4-BE49-F238E27FC236}">
                <a16:creationId xmlns:a16="http://schemas.microsoft.com/office/drawing/2014/main" id="{FFB22DC2-DE9B-5A63-50F3-79728C84097F}"/>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9ABA7834-0352-8D2E-0FD2-964A7B931646}"/>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Rectangle 3">
            <a:extLst>
              <a:ext uri="{FF2B5EF4-FFF2-40B4-BE49-F238E27FC236}">
                <a16:creationId xmlns:a16="http://schemas.microsoft.com/office/drawing/2014/main" id="{3793FFBB-6E30-A4BA-9925-247E143767C7}"/>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6A2464C-42DA-BD98-E04B-D9D618A81E38}"/>
              </a:ext>
            </a:extLst>
          </p:cNvPr>
          <p:cNvSpPr>
            <a:spLocks noGrp="1" noRot="1" noChangeAspect="1" noChangeArrowheads="1" noTextEdit="1"/>
          </p:cNvSpPr>
          <p:nvPr>
            <p:ph type="sldImg"/>
          </p:nvPr>
        </p:nvSpPr>
        <p:spPr bwMode="auto">
          <a:xfrm>
            <a:off x="915988" y="762000"/>
            <a:ext cx="4875212"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89091" name="Rectangle 3">
            <a:extLst>
              <a:ext uri="{FF2B5EF4-FFF2-40B4-BE49-F238E27FC236}">
                <a16:creationId xmlns:a16="http://schemas.microsoft.com/office/drawing/2014/main" id="{56DD7702-7AF5-1C71-81AD-E3CD8E73FF8C}"/>
              </a:ext>
            </a:extLst>
          </p:cNvPr>
          <p:cNvSpPr>
            <a:spLocks noGrp="1" noChangeArrowheads="1"/>
          </p:cNvSpPr>
          <p:nvPr>
            <p:ph type="body" idx="1"/>
          </p:nvPr>
        </p:nvSpPr>
        <p:spPr bwMode="auto">
          <a:xfrm>
            <a:off x="915988" y="4724400"/>
            <a:ext cx="4875212"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55203034-7FCF-2BF9-6F83-951A94742EA9}"/>
              </a:ext>
            </a:extLst>
          </p:cNvPr>
          <p:cNvSpPr>
            <a:spLocks noGrp="1" noRot="1" noChangeAspect="1" noChangeArrowheads="1" noTextEdit="1"/>
          </p:cNvSpPr>
          <p:nvPr>
            <p:ph type="sldImg"/>
          </p:nvPr>
        </p:nvSpPr>
        <p:spPr bwMode="auto">
          <a:xfrm>
            <a:off x="915988" y="762000"/>
            <a:ext cx="4875212"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91139" name="Rectangle 3">
            <a:extLst>
              <a:ext uri="{FF2B5EF4-FFF2-40B4-BE49-F238E27FC236}">
                <a16:creationId xmlns:a16="http://schemas.microsoft.com/office/drawing/2014/main" id="{7EFFEA18-8DA6-5E85-F820-B4913FCC229D}"/>
              </a:ext>
            </a:extLst>
          </p:cNvPr>
          <p:cNvSpPr>
            <a:spLocks noGrp="1" noChangeArrowheads="1"/>
          </p:cNvSpPr>
          <p:nvPr>
            <p:ph type="body" idx="1"/>
          </p:nvPr>
        </p:nvSpPr>
        <p:spPr bwMode="auto">
          <a:xfrm>
            <a:off x="915988" y="4724400"/>
            <a:ext cx="4875212"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68E2F4C6-6337-B585-BB78-5653B84B6087}"/>
              </a:ext>
            </a:extLst>
          </p:cNvPr>
          <p:cNvSpPr>
            <a:spLocks noGrp="1" noRot="1" noChangeAspect="1" noChangeArrowheads="1" noTextEdit="1"/>
          </p:cNvSpPr>
          <p:nvPr>
            <p:ph type="sldImg"/>
          </p:nvPr>
        </p:nvSpPr>
        <p:spPr bwMode="auto">
          <a:xfrm>
            <a:off x="915988" y="762000"/>
            <a:ext cx="4875212"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93187" name="Rectangle 3">
            <a:extLst>
              <a:ext uri="{FF2B5EF4-FFF2-40B4-BE49-F238E27FC236}">
                <a16:creationId xmlns:a16="http://schemas.microsoft.com/office/drawing/2014/main" id="{6E850ED7-3813-6EA5-330C-4D182A38EAC3}"/>
              </a:ext>
            </a:extLst>
          </p:cNvPr>
          <p:cNvSpPr>
            <a:spLocks noGrp="1" noChangeArrowheads="1"/>
          </p:cNvSpPr>
          <p:nvPr>
            <p:ph type="body" idx="1"/>
          </p:nvPr>
        </p:nvSpPr>
        <p:spPr bwMode="auto">
          <a:xfrm>
            <a:off x="915988" y="4724400"/>
            <a:ext cx="4875212"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F5DEDC3E-87AE-D895-488C-B90C51BAA714}"/>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a:extLst>
              <a:ext uri="{FF2B5EF4-FFF2-40B4-BE49-F238E27FC236}">
                <a16:creationId xmlns:a16="http://schemas.microsoft.com/office/drawing/2014/main" id="{EB6AF487-0B21-3B69-9525-4276344BFD39}"/>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510EE71-E857-C3C0-2A8A-79251360C476}"/>
              </a:ext>
            </a:extLst>
          </p:cNvPr>
          <p:cNvSpPr>
            <a:spLocks noGrp="1" noRot="1" noChangeAspect="1" noChangeArrowheads="1" noTextEdit="1"/>
          </p:cNvSpPr>
          <p:nvPr>
            <p:ph type="sldImg"/>
          </p:nvPr>
        </p:nvSpPr>
        <p:spPr bwMode="auto">
          <a:xfrm>
            <a:off x="914400"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98307" name="Rectangle 3">
            <a:extLst>
              <a:ext uri="{FF2B5EF4-FFF2-40B4-BE49-F238E27FC236}">
                <a16:creationId xmlns:a16="http://schemas.microsoft.com/office/drawing/2014/main" id="{6488CDCA-8D16-1D8A-50C7-48B7344F0340}"/>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43E8A34E-F995-C8AA-AC0C-E5F61DC252F5}"/>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a:extLst>
              <a:ext uri="{FF2B5EF4-FFF2-40B4-BE49-F238E27FC236}">
                <a16:creationId xmlns:a16="http://schemas.microsoft.com/office/drawing/2014/main" id="{042E5167-86A8-8E99-25CA-DDE8917E7419}"/>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D9670457-2E24-9723-C690-9244D1FE0CEE}"/>
              </a:ext>
            </a:extLst>
          </p:cNvPr>
          <p:cNvSpPr>
            <a:spLocks noGrp="1" noRot="1" noChangeAspect="1" noChangeArrowheads="1" noTextEdit="1"/>
          </p:cNvSpPr>
          <p:nvPr>
            <p:ph type="sldImg"/>
          </p:nvPr>
        </p:nvSpPr>
        <p:spPr bwMode="auto">
          <a:xfrm>
            <a:off x="914400"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0355" name="Rectangle 3">
            <a:extLst>
              <a:ext uri="{FF2B5EF4-FFF2-40B4-BE49-F238E27FC236}">
                <a16:creationId xmlns:a16="http://schemas.microsoft.com/office/drawing/2014/main" id="{2F5AA900-C9EE-EA3A-1EDF-6E5888F158DD}"/>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667B0D74-46F7-4018-2979-CD24D82657FF}"/>
              </a:ext>
            </a:extLst>
          </p:cNvPr>
          <p:cNvSpPr>
            <a:spLocks noGrp="1" noRot="1" noChangeAspect="1" noChangeArrowheads="1" noTextEdit="1"/>
          </p:cNvSpPr>
          <p:nvPr>
            <p:ph type="sldImg"/>
          </p:nvPr>
        </p:nvSpPr>
        <p:spPr bwMode="auto">
          <a:xfrm>
            <a:off x="914400"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03" name="Rectangle 3">
            <a:extLst>
              <a:ext uri="{FF2B5EF4-FFF2-40B4-BE49-F238E27FC236}">
                <a16:creationId xmlns:a16="http://schemas.microsoft.com/office/drawing/2014/main" id="{8843B755-F79C-D4F1-0B7A-884E0D16C985}"/>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A48A575F-1E64-2982-6581-DD64C772791C}"/>
              </a:ext>
            </a:extLst>
          </p:cNvPr>
          <p:cNvSpPr>
            <a:spLocks noGrp="1" noRot="1" noChangeAspect="1" noChangeArrowheads="1" noTextEdit="1"/>
          </p:cNvSpPr>
          <p:nvPr>
            <p:ph type="sldImg"/>
          </p:nvPr>
        </p:nvSpPr>
        <p:spPr bwMode="auto">
          <a:xfrm>
            <a:off x="914400"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4451" name="Rectangle 3">
            <a:extLst>
              <a:ext uri="{FF2B5EF4-FFF2-40B4-BE49-F238E27FC236}">
                <a16:creationId xmlns:a16="http://schemas.microsoft.com/office/drawing/2014/main" id="{5C60B08A-9893-BB18-6E24-63A59A9F4439}"/>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4C114DED-A73F-A4B0-5569-06710DB8D6BA}"/>
              </a:ext>
            </a:extLst>
          </p:cNvPr>
          <p:cNvSpPr>
            <a:spLocks noGrp="1" noRot="1" noChangeAspect="1" noChangeArrowheads="1" noTextEdit="1"/>
          </p:cNvSpPr>
          <p:nvPr>
            <p:ph type="sldImg"/>
          </p:nvPr>
        </p:nvSpPr>
        <p:spPr bwMode="auto">
          <a:xfrm>
            <a:off x="914400"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7523" name="Rectangle 3">
            <a:extLst>
              <a:ext uri="{FF2B5EF4-FFF2-40B4-BE49-F238E27FC236}">
                <a16:creationId xmlns:a16="http://schemas.microsoft.com/office/drawing/2014/main" id="{AA0A403F-3214-48E8-C49F-8C3AC65703A3}"/>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5564778B-B7C8-9BE2-6307-A65280EA2A83}"/>
              </a:ext>
            </a:extLst>
          </p:cNvPr>
          <p:cNvSpPr>
            <a:spLocks noGrp="1" noRot="1" noChangeAspect="1" noChangeArrowheads="1" noTextEdit="1"/>
          </p:cNvSpPr>
          <p:nvPr>
            <p:ph type="sldImg"/>
          </p:nvPr>
        </p:nvSpPr>
        <p:spPr bwMode="auto">
          <a:xfrm>
            <a:off x="914400"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9571" name="Rectangle 3">
            <a:extLst>
              <a:ext uri="{FF2B5EF4-FFF2-40B4-BE49-F238E27FC236}">
                <a16:creationId xmlns:a16="http://schemas.microsoft.com/office/drawing/2014/main" id="{0A0EFE05-1B95-EE46-CC02-7C168894BBAF}"/>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F7C38853-A70E-60E1-9E70-E65906537136}"/>
              </a:ext>
            </a:extLst>
          </p:cNvPr>
          <p:cNvSpPr>
            <a:spLocks noGrp="1" noRot="1" noChangeAspect="1" noChangeArrowheads="1" noTextEdit="1"/>
          </p:cNvSpPr>
          <p:nvPr>
            <p:ph type="sldImg"/>
          </p:nvPr>
        </p:nvSpPr>
        <p:spPr bwMode="auto">
          <a:xfrm>
            <a:off x="914400"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11619" name="Rectangle 3">
            <a:extLst>
              <a:ext uri="{FF2B5EF4-FFF2-40B4-BE49-F238E27FC236}">
                <a16:creationId xmlns:a16="http://schemas.microsoft.com/office/drawing/2014/main" id="{121304FE-B5F8-9AB2-D1A6-F430EEDAEB6A}"/>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2CA1FCC1-E41A-64CB-5617-52F8A1053EC1}"/>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Rectangle 3">
            <a:extLst>
              <a:ext uri="{FF2B5EF4-FFF2-40B4-BE49-F238E27FC236}">
                <a16:creationId xmlns:a16="http://schemas.microsoft.com/office/drawing/2014/main" id="{17730E07-D354-AF35-7DBA-4BB6A52B8247}"/>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91E077E4-7263-20A7-3FFF-720D654E50AD}"/>
              </a:ext>
            </a:extLst>
          </p:cNvPr>
          <p:cNvSpPr>
            <a:spLocks noGrp="1" noRot="1" noChangeAspect="1" noChangeArrowheads="1" noTextEdit="1"/>
          </p:cNvSpPr>
          <p:nvPr>
            <p:ph type="sldImg"/>
          </p:nvPr>
        </p:nvSpPr>
        <p:spPr bwMode="auto">
          <a:xfrm>
            <a:off x="914400"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16739" name="Rectangle 3">
            <a:extLst>
              <a:ext uri="{FF2B5EF4-FFF2-40B4-BE49-F238E27FC236}">
                <a16:creationId xmlns:a16="http://schemas.microsoft.com/office/drawing/2014/main" id="{CF9EFD5C-E5AF-211C-174C-755D88A7580B}"/>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9E22C634-06F3-9B05-BBC9-8FC39703F125}"/>
              </a:ext>
            </a:extLst>
          </p:cNvPr>
          <p:cNvSpPr>
            <a:spLocks noGrp="1" noRot="1" noChangeAspect="1" noChangeArrowheads="1" noTextEdit="1"/>
          </p:cNvSpPr>
          <p:nvPr>
            <p:ph type="sldImg"/>
          </p:nvPr>
        </p:nvSpPr>
        <p:spPr bwMode="auto">
          <a:xfrm>
            <a:off x="914400"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18787" name="Rectangle 3">
            <a:extLst>
              <a:ext uri="{FF2B5EF4-FFF2-40B4-BE49-F238E27FC236}">
                <a16:creationId xmlns:a16="http://schemas.microsoft.com/office/drawing/2014/main" id="{E90BA2BE-177E-D8CD-E449-A7DAC1C2F994}"/>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8A507955-2B52-2CF1-CE35-DC7DBCA0C352}"/>
              </a:ext>
            </a:extLst>
          </p:cNvPr>
          <p:cNvSpPr>
            <a:spLocks noGrp="1" noRot="1" noChangeAspect="1" noChangeArrowheads="1" noTextEdit="1"/>
          </p:cNvSpPr>
          <p:nvPr>
            <p:ph type="sldImg"/>
          </p:nvPr>
        </p:nvSpPr>
        <p:spPr bwMode="auto">
          <a:xfrm>
            <a:off x="914400"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20835" name="Rectangle 3">
            <a:extLst>
              <a:ext uri="{FF2B5EF4-FFF2-40B4-BE49-F238E27FC236}">
                <a16:creationId xmlns:a16="http://schemas.microsoft.com/office/drawing/2014/main" id="{48A0284C-5A57-8332-0C19-EE402F269AB8}"/>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CC24DCE0-D472-1DE1-9B50-3594CBE6A7ED}"/>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Rectangle 3">
            <a:extLst>
              <a:ext uri="{FF2B5EF4-FFF2-40B4-BE49-F238E27FC236}">
                <a16:creationId xmlns:a16="http://schemas.microsoft.com/office/drawing/2014/main" id="{E8562799-7A99-31A1-CBEA-25EE08352A82}"/>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0A6F2E63-D28F-950C-0132-75F55DCAD958}"/>
              </a:ext>
            </a:extLst>
          </p:cNvPr>
          <p:cNvSpPr>
            <a:spLocks noGrp="1" noRot="1" noChangeAspect="1" noChangeArrowheads="1" noTextEdit="1"/>
          </p:cNvSpPr>
          <p:nvPr>
            <p:ph type="sldImg"/>
          </p:nvPr>
        </p:nvSpPr>
        <p:spPr bwMode="auto">
          <a:xfrm>
            <a:off x="914400"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22883" name="Rectangle 3">
            <a:extLst>
              <a:ext uri="{FF2B5EF4-FFF2-40B4-BE49-F238E27FC236}">
                <a16:creationId xmlns:a16="http://schemas.microsoft.com/office/drawing/2014/main" id="{88D7190A-D48E-4191-9B57-E42740C80267}"/>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2A197A72-34E2-C372-922B-05F1D0F6C7A2}"/>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a:extLst>
              <a:ext uri="{FF2B5EF4-FFF2-40B4-BE49-F238E27FC236}">
                <a16:creationId xmlns:a16="http://schemas.microsoft.com/office/drawing/2014/main" id="{F940F135-02A6-E882-8678-07BDFB63E66A}"/>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C4AAEFC9-3FE3-DD67-79E5-30020C0BE20A}"/>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Rectangle 3">
            <a:extLst>
              <a:ext uri="{FF2B5EF4-FFF2-40B4-BE49-F238E27FC236}">
                <a16:creationId xmlns:a16="http://schemas.microsoft.com/office/drawing/2014/main" id="{07658843-931D-A00A-8283-9A74BDED58E4}"/>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1:notes"/>
          <p:cNvSpPr txBox="1">
            <a:spLocks noGrp="1"/>
          </p:cNvSpPr>
          <p:nvPr>
            <p:ph type="body" idx="1"/>
          </p:nvPr>
        </p:nvSpPr>
        <p:spPr>
          <a:xfrm>
            <a:off x="777225" y="4777725"/>
            <a:ext cx="6217900" cy="45262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p11:notes"/>
          <p:cNvSpPr>
            <a:spLocks noGrp="1" noRot="1" noChangeAspect="1"/>
          </p:cNvSpPr>
          <p:nvPr>
            <p:ph type="sldImg" idx="2"/>
          </p:nvPr>
        </p:nvSpPr>
        <p:spPr>
          <a:xfrm>
            <a:off x="1371600" y="754063"/>
            <a:ext cx="5029200" cy="3771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2:notes"/>
          <p:cNvSpPr txBox="1">
            <a:spLocks noGrp="1"/>
          </p:cNvSpPr>
          <p:nvPr>
            <p:ph type="body" idx="1"/>
          </p:nvPr>
        </p:nvSpPr>
        <p:spPr>
          <a:xfrm>
            <a:off x="777225" y="4777725"/>
            <a:ext cx="6217900" cy="45262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12:notes"/>
          <p:cNvSpPr>
            <a:spLocks noGrp="1" noRot="1" noChangeAspect="1"/>
          </p:cNvSpPr>
          <p:nvPr>
            <p:ph type="sldImg" idx="2"/>
          </p:nvPr>
        </p:nvSpPr>
        <p:spPr>
          <a:xfrm>
            <a:off x="1371600" y="754063"/>
            <a:ext cx="5029200" cy="3771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45B1FC1B-8410-86C6-2137-B73588F16B23}"/>
              </a:ext>
            </a:extLst>
          </p:cNvPr>
          <p:cNvGrpSpPr>
            <a:grpSpLocks/>
          </p:cNvGrpSpPr>
          <p:nvPr/>
        </p:nvGrpSpPr>
        <p:grpSpPr bwMode="auto">
          <a:xfrm>
            <a:off x="457200" y="2363788"/>
            <a:ext cx="8153400" cy="1600200"/>
            <a:chOff x="288" y="1489"/>
            <a:chExt cx="5136" cy="1008"/>
          </a:xfrm>
        </p:grpSpPr>
        <p:sp>
          <p:nvSpPr>
            <p:cNvPr id="3" name="Arc 2">
              <a:extLst>
                <a:ext uri="{FF2B5EF4-FFF2-40B4-BE49-F238E27FC236}">
                  <a16:creationId xmlns:a16="http://schemas.microsoft.com/office/drawing/2014/main" id="{AF3CD05A-CC67-DD1A-4E16-459BB81932BE}"/>
                </a:ext>
              </a:extLst>
            </p:cNvPr>
            <p:cNvSpPr>
              <a:spLocks/>
            </p:cNvSpPr>
            <p:nvPr/>
          </p:nvSpPr>
          <p:spPr bwMode="invGray">
            <a:xfrm>
              <a:off x="3595" y="1489"/>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4" name="Arc 3">
              <a:extLst>
                <a:ext uri="{FF2B5EF4-FFF2-40B4-BE49-F238E27FC236}">
                  <a16:creationId xmlns:a16="http://schemas.microsoft.com/office/drawing/2014/main" id="{46147FD2-9C31-F10C-68FB-5AE7A4595E7E}"/>
                </a:ext>
              </a:extLst>
            </p:cNvPr>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5" name="Arc 4">
              <a:extLst>
                <a:ext uri="{FF2B5EF4-FFF2-40B4-BE49-F238E27FC236}">
                  <a16:creationId xmlns:a16="http://schemas.microsoft.com/office/drawing/2014/main" id="{DE454973-3540-A358-29E4-6E506D5068BD}"/>
                </a:ext>
              </a:extLst>
            </p:cNvPr>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6" name="AutoShape 5">
              <a:extLst>
                <a:ext uri="{FF2B5EF4-FFF2-40B4-BE49-F238E27FC236}">
                  <a16:creationId xmlns:a16="http://schemas.microsoft.com/office/drawing/2014/main" id="{AA54535C-F26A-17CC-02AD-20F569E10021}"/>
                </a:ext>
              </a:extLst>
            </p:cNvPr>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a:defRPr/>
              </a:pPr>
              <a:endParaRPr lang="en-US" altLang="en-US"/>
            </a:p>
          </p:txBody>
        </p:sp>
      </p:grpSp>
      <p:sp>
        <p:nvSpPr>
          <p:cNvPr id="3079" name="Rectangle 7"/>
          <p:cNvSpPr>
            <a:spLocks noGrp="1" noChangeArrowheads="1"/>
          </p:cNvSpPr>
          <p:nvPr>
            <p:ph type="ctrTitle" sz="quarter"/>
          </p:nvPr>
        </p:nvSpPr>
        <p:spPr>
          <a:xfrm>
            <a:off x="685800" y="1447800"/>
            <a:ext cx="7772400" cy="1143000"/>
          </a:xfrm>
        </p:spPr>
        <p:txBody>
          <a:bodyPr/>
          <a:lstStyle>
            <a:lvl1pPr>
              <a:defRPr/>
            </a:lvl1pPr>
          </a:lstStyle>
          <a:p>
            <a:r>
              <a:rPr lang="en-US"/>
              <a:t>Click to edit Master title style</a:t>
            </a:r>
          </a:p>
        </p:txBody>
      </p:sp>
      <p:sp>
        <p:nvSpPr>
          <p:cNvPr id="3080" name="Rectangle 8"/>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r>
              <a:rPr lang="en-US"/>
              <a:t>Click to edit Master subtitle style</a:t>
            </a:r>
          </a:p>
        </p:txBody>
      </p:sp>
      <p:sp>
        <p:nvSpPr>
          <p:cNvPr id="7" name="Rectangle 9">
            <a:extLst>
              <a:ext uri="{FF2B5EF4-FFF2-40B4-BE49-F238E27FC236}">
                <a16:creationId xmlns:a16="http://schemas.microsoft.com/office/drawing/2014/main" id="{B9564356-900C-BBEC-2541-420F62DAE2A2}"/>
              </a:ext>
            </a:extLst>
          </p:cNvPr>
          <p:cNvSpPr>
            <a:spLocks noGrp="1" noChangeArrowheads="1"/>
          </p:cNvSpPr>
          <p:nvPr>
            <p:ph type="dt" sz="quarter" idx="10"/>
          </p:nvPr>
        </p:nvSpPr>
        <p:spPr/>
        <p:txBody>
          <a:bodyPr/>
          <a:lstStyle>
            <a:lvl1pPr>
              <a:defRPr/>
            </a:lvl1pPr>
          </a:lstStyle>
          <a:p>
            <a:pPr>
              <a:defRPr/>
            </a:pPr>
            <a:fld id="{0AFC7065-807A-43D8-803A-EAA57666CEB8}" type="datetime1">
              <a:rPr lang="en-US"/>
              <a:pPr>
                <a:defRPr/>
              </a:pPr>
              <a:t>5/25/2025</a:t>
            </a:fld>
            <a:endParaRPr lang="en-US"/>
          </a:p>
        </p:txBody>
      </p:sp>
      <p:sp>
        <p:nvSpPr>
          <p:cNvPr id="8" name="Rectangle 10">
            <a:extLst>
              <a:ext uri="{FF2B5EF4-FFF2-40B4-BE49-F238E27FC236}">
                <a16:creationId xmlns:a16="http://schemas.microsoft.com/office/drawing/2014/main" id="{EA50558D-501B-AEE9-3213-0DEA58AEC3B0}"/>
              </a:ext>
            </a:extLst>
          </p:cNvPr>
          <p:cNvSpPr>
            <a:spLocks noGrp="1" noChangeArrowheads="1"/>
          </p:cNvSpPr>
          <p:nvPr>
            <p:ph type="ftr" sz="quarter" idx="11"/>
          </p:nvPr>
        </p:nvSpPr>
        <p:spPr/>
        <p:txBody>
          <a:bodyPr/>
          <a:lstStyle>
            <a:lvl1pPr>
              <a:defRPr/>
            </a:lvl1pPr>
          </a:lstStyle>
          <a:p>
            <a:pPr>
              <a:defRPr/>
            </a:pPr>
            <a:r>
              <a:rPr lang="en-US"/>
              <a:t>© Azeman Mustafa, PhD</a:t>
            </a:r>
          </a:p>
        </p:txBody>
      </p:sp>
      <p:sp>
        <p:nvSpPr>
          <p:cNvPr id="9" name="Rectangle 11">
            <a:extLst>
              <a:ext uri="{FF2B5EF4-FFF2-40B4-BE49-F238E27FC236}">
                <a16:creationId xmlns:a16="http://schemas.microsoft.com/office/drawing/2014/main" id="{9C327F81-C5CA-B6B7-B3ED-A35DB4B4D86C}"/>
              </a:ext>
            </a:extLst>
          </p:cNvPr>
          <p:cNvSpPr>
            <a:spLocks noGrp="1" noChangeArrowheads="1"/>
          </p:cNvSpPr>
          <p:nvPr>
            <p:ph type="sldNum" sz="quarter" idx="12"/>
          </p:nvPr>
        </p:nvSpPr>
        <p:spPr/>
        <p:txBody>
          <a:bodyPr/>
          <a:lstStyle>
            <a:lvl1pPr>
              <a:defRPr/>
            </a:lvl1pPr>
          </a:lstStyle>
          <a:p>
            <a:pPr>
              <a:defRPr/>
            </a:pPr>
            <a:fld id="{CB1075B4-42E3-4662-A74C-FE88AE01795E}" type="slidenum">
              <a:rPr lang="en-US" altLang="en-US"/>
              <a:pPr>
                <a:defRPr/>
              </a:pPr>
              <a:t>‹#›</a:t>
            </a:fld>
            <a:endParaRPr lang="en-US" altLang="en-US"/>
          </a:p>
        </p:txBody>
      </p:sp>
    </p:spTree>
    <p:extLst>
      <p:ext uri="{BB962C8B-B14F-4D97-AF65-F5344CB8AC3E}">
        <p14:creationId xmlns:p14="http://schemas.microsoft.com/office/powerpoint/2010/main" val="79132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a:extLst>
              <a:ext uri="{FF2B5EF4-FFF2-40B4-BE49-F238E27FC236}">
                <a16:creationId xmlns:a16="http://schemas.microsoft.com/office/drawing/2014/main" id="{467CF19C-FC77-5893-6736-D051CCCEE8C0}"/>
              </a:ext>
            </a:extLst>
          </p:cNvPr>
          <p:cNvSpPr>
            <a:spLocks noGrp="1" noChangeArrowheads="1"/>
          </p:cNvSpPr>
          <p:nvPr>
            <p:ph type="dt" sz="half" idx="10"/>
          </p:nvPr>
        </p:nvSpPr>
        <p:spPr>
          <a:ln/>
        </p:spPr>
        <p:txBody>
          <a:bodyPr/>
          <a:lstStyle>
            <a:lvl1pPr>
              <a:defRPr/>
            </a:lvl1pPr>
          </a:lstStyle>
          <a:p>
            <a:pPr>
              <a:defRPr/>
            </a:pPr>
            <a:fld id="{E7788929-10CD-4C64-BA38-B574026BBCEF}" type="datetime1">
              <a:rPr lang="en-US"/>
              <a:pPr>
                <a:defRPr/>
              </a:pPr>
              <a:t>5/25/2025</a:t>
            </a:fld>
            <a:endParaRPr lang="en-US"/>
          </a:p>
        </p:txBody>
      </p:sp>
      <p:sp>
        <p:nvSpPr>
          <p:cNvPr id="5" name="Rectangle 10">
            <a:extLst>
              <a:ext uri="{FF2B5EF4-FFF2-40B4-BE49-F238E27FC236}">
                <a16:creationId xmlns:a16="http://schemas.microsoft.com/office/drawing/2014/main" id="{9FAAFC06-05EF-3D84-2E0C-3763AC65E5BE}"/>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E6493969-6EF8-89A6-9FE9-C25C8E4CF84C}"/>
              </a:ext>
            </a:extLst>
          </p:cNvPr>
          <p:cNvSpPr>
            <a:spLocks noGrp="1" noChangeArrowheads="1"/>
          </p:cNvSpPr>
          <p:nvPr>
            <p:ph type="sldNum" sz="quarter" idx="12"/>
          </p:nvPr>
        </p:nvSpPr>
        <p:spPr>
          <a:ln/>
        </p:spPr>
        <p:txBody>
          <a:bodyPr/>
          <a:lstStyle>
            <a:lvl1pPr>
              <a:defRPr/>
            </a:lvl1pPr>
          </a:lstStyle>
          <a:p>
            <a:pPr>
              <a:defRPr/>
            </a:pPr>
            <a:fld id="{3D7BF4DC-FFDA-4F01-80BC-9BDA461DCB4C}" type="slidenum">
              <a:rPr lang="en-US" altLang="en-US"/>
              <a:pPr>
                <a:defRPr/>
              </a:pPr>
              <a:t>‹#›</a:t>
            </a:fld>
            <a:endParaRPr lang="en-US" altLang="en-US"/>
          </a:p>
        </p:txBody>
      </p:sp>
    </p:spTree>
    <p:extLst>
      <p:ext uri="{BB962C8B-B14F-4D97-AF65-F5344CB8AC3E}">
        <p14:creationId xmlns:p14="http://schemas.microsoft.com/office/powerpoint/2010/main" val="1834174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79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a:extLst>
              <a:ext uri="{FF2B5EF4-FFF2-40B4-BE49-F238E27FC236}">
                <a16:creationId xmlns:a16="http://schemas.microsoft.com/office/drawing/2014/main" id="{6FA76D1D-CD3C-B2C0-58DB-14381AF6499B}"/>
              </a:ext>
            </a:extLst>
          </p:cNvPr>
          <p:cNvSpPr>
            <a:spLocks noGrp="1" noChangeArrowheads="1"/>
          </p:cNvSpPr>
          <p:nvPr>
            <p:ph type="dt" sz="half" idx="10"/>
          </p:nvPr>
        </p:nvSpPr>
        <p:spPr>
          <a:ln/>
        </p:spPr>
        <p:txBody>
          <a:bodyPr/>
          <a:lstStyle>
            <a:lvl1pPr>
              <a:defRPr/>
            </a:lvl1pPr>
          </a:lstStyle>
          <a:p>
            <a:pPr>
              <a:defRPr/>
            </a:pPr>
            <a:fld id="{C2DB5752-01BF-49D1-BA2C-40E9883B600B}" type="datetime1">
              <a:rPr lang="en-US"/>
              <a:pPr>
                <a:defRPr/>
              </a:pPr>
              <a:t>5/25/2025</a:t>
            </a:fld>
            <a:endParaRPr lang="en-US"/>
          </a:p>
        </p:txBody>
      </p:sp>
      <p:sp>
        <p:nvSpPr>
          <p:cNvPr id="5" name="Rectangle 10">
            <a:extLst>
              <a:ext uri="{FF2B5EF4-FFF2-40B4-BE49-F238E27FC236}">
                <a16:creationId xmlns:a16="http://schemas.microsoft.com/office/drawing/2014/main" id="{F5088A14-B008-5803-AA66-B68504B2DD92}"/>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9081CD39-7D3E-D135-BA2D-038298445266}"/>
              </a:ext>
            </a:extLst>
          </p:cNvPr>
          <p:cNvSpPr>
            <a:spLocks noGrp="1" noChangeArrowheads="1"/>
          </p:cNvSpPr>
          <p:nvPr>
            <p:ph type="sldNum" sz="quarter" idx="12"/>
          </p:nvPr>
        </p:nvSpPr>
        <p:spPr>
          <a:ln/>
        </p:spPr>
        <p:txBody>
          <a:bodyPr/>
          <a:lstStyle>
            <a:lvl1pPr>
              <a:defRPr/>
            </a:lvl1pPr>
          </a:lstStyle>
          <a:p>
            <a:pPr>
              <a:defRPr/>
            </a:pPr>
            <a:fld id="{6A1D82FD-6743-4D6A-80B2-B5D038308E63}" type="slidenum">
              <a:rPr lang="en-US" altLang="en-US"/>
              <a:pPr>
                <a:defRPr/>
              </a:pPr>
              <a:t>‹#›</a:t>
            </a:fld>
            <a:endParaRPr lang="en-US" altLang="en-US"/>
          </a:p>
        </p:txBody>
      </p:sp>
    </p:spTree>
    <p:extLst>
      <p:ext uri="{BB962C8B-B14F-4D97-AF65-F5344CB8AC3E}">
        <p14:creationId xmlns:p14="http://schemas.microsoft.com/office/powerpoint/2010/main" val="2306117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20574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20574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910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a:extLst>
              <a:ext uri="{FF2B5EF4-FFF2-40B4-BE49-F238E27FC236}">
                <a16:creationId xmlns:a16="http://schemas.microsoft.com/office/drawing/2014/main" id="{1FB4BCC4-541A-A218-221B-F0ADC66A02C6}"/>
              </a:ext>
            </a:extLst>
          </p:cNvPr>
          <p:cNvSpPr>
            <a:spLocks noGrp="1" noChangeArrowheads="1"/>
          </p:cNvSpPr>
          <p:nvPr>
            <p:ph type="dt" sz="half" idx="10"/>
          </p:nvPr>
        </p:nvSpPr>
        <p:spPr>
          <a:ln/>
        </p:spPr>
        <p:txBody>
          <a:bodyPr/>
          <a:lstStyle>
            <a:lvl1pPr>
              <a:defRPr/>
            </a:lvl1pPr>
          </a:lstStyle>
          <a:p>
            <a:pPr>
              <a:defRPr/>
            </a:pPr>
            <a:fld id="{255E131B-E094-4110-A5BF-3C3DB51ABAB2}" type="datetime1">
              <a:rPr lang="en-US"/>
              <a:pPr>
                <a:defRPr/>
              </a:pPr>
              <a:t>5/25/2025</a:t>
            </a:fld>
            <a:endParaRPr lang="en-US"/>
          </a:p>
        </p:txBody>
      </p:sp>
      <p:sp>
        <p:nvSpPr>
          <p:cNvPr id="7" name="Rectangle 10">
            <a:extLst>
              <a:ext uri="{FF2B5EF4-FFF2-40B4-BE49-F238E27FC236}">
                <a16:creationId xmlns:a16="http://schemas.microsoft.com/office/drawing/2014/main" id="{44C51E5F-7A09-8EC3-DAA4-89BD7F965603}"/>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8" name="Rectangle 11">
            <a:extLst>
              <a:ext uri="{FF2B5EF4-FFF2-40B4-BE49-F238E27FC236}">
                <a16:creationId xmlns:a16="http://schemas.microsoft.com/office/drawing/2014/main" id="{D39A8D49-90F4-84D0-FD15-661B846239C4}"/>
              </a:ext>
            </a:extLst>
          </p:cNvPr>
          <p:cNvSpPr>
            <a:spLocks noGrp="1" noChangeArrowheads="1"/>
          </p:cNvSpPr>
          <p:nvPr>
            <p:ph type="sldNum" sz="quarter" idx="12"/>
          </p:nvPr>
        </p:nvSpPr>
        <p:spPr>
          <a:ln/>
        </p:spPr>
        <p:txBody>
          <a:bodyPr/>
          <a:lstStyle>
            <a:lvl1pPr>
              <a:defRPr/>
            </a:lvl1pPr>
          </a:lstStyle>
          <a:p>
            <a:pPr>
              <a:defRPr/>
            </a:pPr>
            <a:fld id="{9A42F316-FF6F-4E77-BF29-858D04B19D4C}" type="slidenum">
              <a:rPr lang="en-US" altLang="en-US"/>
              <a:pPr>
                <a:defRPr/>
              </a:pPr>
              <a:t>‹#›</a:t>
            </a:fld>
            <a:endParaRPr lang="en-US" altLang="en-US"/>
          </a:p>
        </p:txBody>
      </p:sp>
    </p:spTree>
    <p:extLst>
      <p:ext uri="{BB962C8B-B14F-4D97-AF65-F5344CB8AC3E}">
        <p14:creationId xmlns:p14="http://schemas.microsoft.com/office/powerpoint/2010/main" val="2795597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20574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0574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a:extLst>
              <a:ext uri="{FF2B5EF4-FFF2-40B4-BE49-F238E27FC236}">
                <a16:creationId xmlns:a16="http://schemas.microsoft.com/office/drawing/2014/main" id="{F438C56C-2BD2-6E68-E58A-E6DF080B0991}"/>
              </a:ext>
            </a:extLst>
          </p:cNvPr>
          <p:cNvSpPr>
            <a:spLocks noGrp="1" noChangeArrowheads="1"/>
          </p:cNvSpPr>
          <p:nvPr>
            <p:ph type="dt" sz="half" idx="10"/>
          </p:nvPr>
        </p:nvSpPr>
        <p:spPr>
          <a:ln/>
        </p:spPr>
        <p:txBody>
          <a:bodyPr/>
          <a:lstStyle>
            <a:lvl1pPr>
              <a:defRPr/>
            </a:lvl1pPr>
          </a:lstStyle>
          <a:p>
            <a:pPr>
              <a:defRPr/>
            </a:pPr>
            <a:fld id="{F78DF466-B25A-4417-8D43-CB45C381599F}" type="datetime1">
              <a:rPr lang="en-US"/>
              <a:pPr>
                <a:defRPr/>
              </a:pPr>
              <a:t>5/25/2025</a:t>
            </a:fld>
            <a:endParaRPr lang="en-US"/>
          </a:p>
        </p:txBody>
      </p:sp>
      <p:sp>
        <p:nvSpPr>
          <p:cNvPr id="6" name="Rectangle 10">
            <a:extLst>
              <a:ext uri="{FF2B5EF4-FFF2-40B4-BE49-F238E27FC236}">
                <a16:creationId xmlns:a16="http://schemas.microsoft.com/office/drawing/2014/main" id="{25946624-8D2C-5E0A-8086-AE10BA14AC0C}"/>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7" name="Rectangle 11">
            <a:extLst>
              <a:ext uri="{FF2B5EF4-FFF2-40B4-BE49-F238E27FC236}">
                <a16:creationId xmlns:a16="http://schemas.microsoft.com/office/drawing/2014/main" id="{194DCA16-99E2-34C6-17FD-CBF54983E99D}"/>
              </a:ext>
            </a:extLst>
          </p:cNvPr>
          <p:cNvSpPr>
            <a:spLocks noGrp="1" noChangeArrowheads="1"/>
          </p:cNvSpPr>
          <p:nvPr>
            <p:ph type="sldNum" sz="quarter" idx="12"/>
          </p:nvPr>
        </p:nvSpPr>
        <p:spPr>
          <a:ln/>
        </p:spPr>
        <p:txBody>
          <a:bodyPr/>
          <a:lstStyle>
            <a:lvl1pPr>
              <a:defRPr/>
            </a:lvl1pPr>
          </a:lstStyle>
          <a:p>
            <a:pPr>
              <a:defRPr/>
            </a:pPr>
            <a:fld id="{C403FE09-E311-4A59-A333-5B733D7C6E4A}" type="slidenum">
              <a:rPr lang="en-US" altLang="en-US"/>
              <a:pPr>
                <a:defRPr/>
              </a:pPr>
              <a:t>‹#›</a:t>
            </a:fld>
            <a:endParaRPr lang="en-US" altLang="en-US"/>
          </a:p>
        </p:txBody>
      </p:sp>
    </p:spTree>
    <p:extLst>
      <p:ext uri="{BB962C8B-B14F-4D97-AF65-F5344CB8AC3E}">
        <p14:creationId xmlns:p14="http://schemas.microsoft.com/office/powerpoint/2010/main" val="1707251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48BEDC2D-7835-07FE-2616-BBC0A16EB9EE}"/>
              </a:ext>
            </a:extLst>
          </p:cNvPr>
          <p:cNvSpPr>
            <a:spLocks noGrp="1"/>
          </p:cNvSpPr>
          <p:nvPr>
            <p:ph type="dt" sz="half" idx="10"/>
          </p:nvPr>
        </p:nvSpPr>
        <p:spPr/>
        <p:txBody>
          <a:bodyPr/>
          <a:lstStyle>
            <a:lvl1pPr eaLnBrk="0" hangingPunct="0">
              <a:defRPr i="1" baseline="40000"/>
            </a:lvl1pPr>
          </a:lstStyle>
          <a:p>
            <a:pPr>
              <a:defRPr/>
            </a:pPr>
            <a:fld id="{4BA8A7C5-D746-40C0-9467-491A682A1928}" type="datetimeFigureOut">
              <a:rPr lang="en-MY"/>
              <a:pPr>
                <a:defRPr/>
              </a:pPr>
              <a:t>25/5/2025</a:t>
            </a:fld>
            <a:endParaRPr lang="en-MY"/>
          </a:p>
        </p:txBody>
      </p:sp>
      <p:sp>
        <p:nvSpPr>
          <p:cNvPr id="5" name="Footer Placeholder 4">
            <a:extLst>
              <a:ext uri="{FF2B5EF4-FFF2-40B4-BE49-F238E27FC236}">
                <a16:creationId xmlns:a16="http://schemas.microsoft.com/office/drawing/2014/main" id="{2425B4C7-50EF-2AE3-A794-EDC2F616726C}"/>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A5BFD559-95C1-431C-3475-8011F26601DC}"/>
              </a:ext>
            </a:extLst>
          </p:cNvPr>
          <p:cNvSpPr>
            <a:spLocks noGrp="1"/>
          </p:cNvSpPr>
          <p:nvPr>
            <p:ph type="sldNum" sz="quarter" idx="12"/>
          </p:nvPr>
        </p:nvSpPr>
        <p:spPr/>
        <p:txBody>
          <a:bodyPr/>
          <a:lstStyle>
            <a:lvl1pPr eaLnBrk="0" hangingPunct="0">
              <a:defRPr i="1" baseline="40000"/>
            </a:lvl1pPr>
          </a:lstStyle>
          <a:p>
            <a:pPr>
              <a:defRPr/>
            </a:pPr>
            <a:fld id="{09CC1F6C-DBC1-48C8-897F-6E2B9D1FFB25}" type="slidenum">
              <a:rPr lang="en-MY" altLang="en-US"/>
              <a:pPr>
                <a:defRPr/>
              </a:pPr>
              <a:t>‹#›</a:t>
            </a:fld>
            <a:endParaRPr lang="en-MY" altLang="en-US"/>
          </a:p>
        </p:txBody>
      </p:sp>
    </p:spTree>
    <p:extLst>
      <p:ext uri="{BB962C8B-B14F-4D97-AF65-F5344CB8AC3E}">
        <p14:creationId xmlns:p14="http://schemas.microsoft.com/office/powerpoint/2010/main" val="3808497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716C6793-FE6B-F683-6F3E-D10E8A1C6137}"/>
              </a:ext>
            </a:extLst>
          </p:cNvPr>
          <p:cNvSpPr>
            <a:spLocks noGrp="1"/>
          </p:cNvSpPr>
          <p:nvPr>
            <p:ph type="dt" sz="half" idx="10"/>
          </p:nvPr>
        </p:nvSpPr>
        <p:spPr/>
        <p:txBody>
          <a:bodyPr/>
          <a:lstStyle>
            <a:lvl1pPr eaLnBrk="0" hangingPunct="0">
              <a:defRPr i="1" baseline="40000"/>
            </a:lvl1pPr>
          </a:lstStyle>
          <a:p>
            <a:pPr>
              <a:defRPr/>
            </a:pPr>
            <a:fld id="{4E4547B3-847C-4B36-89FD-157206455F70}" type="datetimeFigureOut">
              <a:rPr lang="en-MY"/>
              <a:pPr>
                <a:defRPr/>
              </a:pPr>
              <a:t>25/5/2025</a:t>
            </a:fld>
            <a:endParaRPr lang="en-MY"/>
          </a:p>
        </p:txBody>
      </p:sp>
      <p:sp>
        <p:nvSpPr>
          <p:cNvPr id="5" name="Footer Placeholder 4">
            <a:extLst>
              <a:ext uri="{FF2B5EF4-FFF2-40B4-BE49-F238E27FC236}">
                <a16:creationId xmlns:a16="http://schemas.microsoft.com/office/drawing/2014/main" id="{C8AF8620-460A-9A51-33E6-D43407EB1484}"/>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4FA40AEE-19BC-38C8-C07F-DDFE9D1D48FD}"/>
              </a:ext>
            </a:extLst>
          </p:cNvPr>
          <p:cNvSpPr>
            <a:spLocks noGrp="1"/>
          </p:cNvSpPr>
          <p:nvPr>
            <p:ph type="sldNum" sz="quarter" idx="12"/>
          </p:nvPr>
        </p:nvSpPr>
        <p:spPr/>
        <p:txBody>
          <a:bodyPr/>
          <a:lstStyle>
            <a:lvl1pPr eaLnBrk="0" hangingPunct="0">
              <a:defRPr i="1" baseline="40000"/>
            </a:lvl1pPr>
          </a:lstStyle>
          <a:p>
            <a:pPr>
              <a:defRPr/>
            </a:pPr>
            <a:fld id="{9CA920C4-5BE5-4F3B-89ED-122BBC480466}" type="slidenum">
              <a:rPr lang="en-MY" altLang="en-US"/>
              <a:pPr>
                <a:defRPr/>
              </a:pPr>
              <a:t>‹#›</a:t>
            </a:fld>
            <a:endParaRPr lang="en-MY" altLang="en-US"/>
          </a:p>
        </p:txBody>
      </p:sp>
    </p:spTree>
    <p:extLst>
      <p:ext uri="{BB962C8B-B14F-4D97-AF65-F5344CB8AC3E}">
        <p14:creationId xmlns:p14="http://schemas.microsoft.com/office/powerpoint/2010/main" val="3934297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6EA96C-015F-E9FE-DCE1-E92DE25156AC}"/>
              </a:ext>
            </a:extLst>
          </p:cNvPr>
          <p:cNvSpPr>
            <a:spLocks noGrp="1"/>
          </p:cNvSpPr>
          <p:nvPr>
            <p:ph type="dt" sz="half" idx="10"/>
          </p:nvPr>
        </p:nvSpPr>
        <p:spPr/>
        <p:txBody>
          <a:bodyPr/>
          <a:lstStyle>
            <a:lvl1pPr eaLnBrk="0" hangingPunct="0">
              <a:defRPr i="1" baseline="40000"/>
            </a:lvl1pPr>
          </a:lstStyle>
          <a:p>
            <a:pPr>
              <a:defRPr/>
            </a:pPr>
            <a:fld id="{69F9B1DE-AFBB-4A54-81E5-83826921F72F}" type="datetimeFigureOut">
              <a:rPr lang="en-MY"/>
              <a:pPr>
                <a:defRPr/>
              </a:pPr>
              <a:t>25/5/2025</a:t>
            </a:fld>
            <a:endParaRPr lang="en-MY"/>
          </a:p>
        </p:txBody>
      </p:sp>
      <p:sp>
        <p:nvSpPr>
          <p:cNvPr id="5" name="Footer Placeholder 4">
            <a:extLst>
              <a:ext uri="{FF2B5EF4-FFF2-40B4-BE49-F238E27FC236}">
                <a16:creationId xmlns:a16="http://schemas.microsoft.com/office/drawing/2014/main" id="{C0F233F5-CA06-3FAF-A7AA-D98836296BBA}"/>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5A32BB8C-FA56-6176-8F11-DBCDF63B3AE9}"/>
              </a:ext>
            </a:extLst>
          </p:cNvPr>
          <p:cNvSpPr>
            <a:spLocks noGrp="1"/>
          </p:cNvSpPr>
          <p:nvPr>
            <p:ph type="sldNum" sz="quarter" idx="12"/>
          </p:nvPr>
        </p:nvSpPr>
        <p:spPr/>
        <p:txBody>
          <a:bodyPr/>
          <a:lstStyle>
            <a:lvl1pPr eaLnBrk="0" hangingPunct="0">
              <a:defRPr i="1" baseline="40000"/>
            </a:lvl1pPr>
          </a:lstStyle>
          <a:p>
            <a:pPr>
              <a:defRPr/>
            </a:pPr>
            <a:fld id="{69716035-3613-47F5-A02C-B9C9CE982135}" type="slidenum">
              <a:rPr lang="en-MY" altLang="en-US"/>
              <a:pPr>
                <a:defRPr/>
              </a:pPr>
              <a:t>‹#›</a:t>
            </a:fld>
            <a:endParaRPr lang="en-MY" altLang="en-US"/>
          </a:p>
        </p:txBody>
      </p:sp>
    </p:spTree>
    <p:extLst>
      <p:ext uri="{BB962C8B-B14F-4D97-AF65-F5344CB8AC3E}">
        <p14:creationId xmlns:p14="http://schemas.microsoft.com/office/powerpoint/2010/main" val="22956277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a:extLst>
              <a:ext uri="{FF2B5EF4-FFF2-40B4-BE49-F238E27FC236}">
                <a16:creationId xmlns:a16="http://schemas.microsoft.com/office/drawing/2014/main" id="{38DD6CF4-6A14-7F21-43FF-18A9E92CF783}"/>
              </a:ext>
            </a:extLst>
          </p:cNvPr>
          <p:cNvSpPr>
            <a:spLocks noGrp="1"/>
          </p:cNvSpPr>
          <p:nvPr>
            <p:ph type="dt" sz="half" idx="10"/>
          </p:nvPr>
        </p:nvSpPr>
        <p:spPr/>
        <p:txBody>
          <a:bodyPr/>
          <a:lstStyle>
            <a:lvl1pPr eaLnBrk="0" hangingPunct="0">
              <a:defRPr i="1" baseline="40000"/>
            </a:lvl1pPr>
          </a:lstStyle>
          <a:p>
            <a:pPr>
              <a:defRPr/>
            </a:pPr>
            <a:fld id="{DC867A5E-9042-4E52-B4B6-566B865D3F4C}" type="datetimeFigureOut">
              <a:rPr lang="en-MY"/>
              <a:pPr>
                <a:defRPr/>
              </a:pPr>
              <a:t>25/5/2025</a:t>
            </a:fld>
            <a:endParaRPr lang="en-MY"/>
          </a:p>
        </p:txBody>
      </p:sp>
      <p:sp>
        <p:nvSpPr>
          <p:cNvPr id="6" name="Footer Placeholder 4">
            <a:extLst>
              <a:ext uri="{FF2B5EF4-FFF2-40B4-BE49-F238E27FC236}">
                <a16:creationId xmlns:a16="http://schemas.microsoft.com/office/drawing/2014/main" id="{07543E75-2C6D-0808-ACD0-7CFC4D532FB7}"/>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023DF414-3914-24C3-72FD-72A0CB7BD487}"/>
              </a:ext>
            </a:extLst>
          </p:cNvPr>
          <p:cNvSpPr>
            <a:spLocks noGrp="1"/>
          </p:cNvSpPr>
          <p:nvPr>
            <p:ph type="sldNum" sz="quarter" idx="12"/>
          </p:nvPr>
        </p:nvSpPr>
        <p:spPr/>
        <p:txBody>
          <a:bodyPr/>
          <a:lstStyle>
            <a:lvl1pPr eaLnBrk="0" hangingPunct="0">
              <a:defRPr i="1" baseline="40000"/>
            </a:lvl1pPr>
          </a:lstStyle>
          <a:p>
            <a:pPr>
              <a:defRPr/>
            </a:pPr>
            <a:fld id="{A6D66390-B03D-44AD-BD9D-5828178FFA05}" type="slidenum">
              <a:rPr lang="en-MY" altLang="en-US"/>
              <a:pPr>
                <a:defRPr/>
              </a:pPr>
              <a:t>‹#›</a:t>
            </a:fld>
            <a:endParaRPr lang="en-MY" altLang="en-US"/>
          </a:p>
        </p:txBody>
      </p:sp>
    </p:spTree>
    <p:extLst>
      <p:ext uri="{BB962C8B-B14F-4D97-AF65-F5344CB8AC3E}">
        <p14:creationId xmlns:p14="http://schemas.microsoft.com/office/powerpoint/2010/main" val="35832652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a:extLst>
              <a:ext uri="{FF2B5EF4-FFF2-40B4-BE49-F238E27FC236}">
                <a16:creationId xmlns:a16="http://schemas.microsoft.com/office/drawing/2014/main" id="{644C7083-BBD3-C720-CC5D-12B04944737F}"/>
              </a:ext>
            </a:extLst>
          </p:cNvPr>
          <p:cNvSpPr>
            <a:spLocks noGrp="1"/>
          </p:cNvSpPr>
          <p:nvPr>
            <p:ph type="dt" sz="half" idx="10"/>
          </p:nvPr>
        </p:nvSpPr>
        <p:spPr/>
        <p:txBody>
          <a:bodyPr/>
          <a:lstStyle>
            <a:lvl1pPr eaLnBrk="0" hangingPunct="0">
              <a:defRPr i="1" baseline="40000"/>
            </a:lvl1pPr>
          </a:lstStyle>
          <a:p>
            <a:pPr>
              <a:defRPr/>
            </a:pPr>
            <a:fld id="{93B224A0-9B75-462A-80F3-2588ADE2FD8E}" type="datetimeFigureOut">
              <a:rPr lang="en-MY"/>
              <a:pPr>
                <a:defRPr/>
              </a:pPr>
              <a:t>25/5/2025</a:t>
            </a:fld>
            <a:endParaRPr lang="en-MY"/>
          </a:p>
        </p:txBody>
      </p:sp>
      <p:sp>
        <p:nvSpPr>
          <p:cNvPr id="8" name="Footer Placeholder 4">
            <a:extLst>
              <a:ext uri="{FF2B5EF4-FFF2-40B4-BE49-F238E27FC236}">
                <a16:creationId xmlns:a16="http://schemas.microsoft.com/office/drawing/2014/main" id="{80D3FC3F-2698-592E-98DC-A79BF13C4897}"/>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9" name="Slide Number Placeholder 5">
            <a:extLst>
              <a:ext uri="{FF2B5EF4-FFF2-40B4-BE49-F238E27FC236}">
                <a16:creationId xmlns:a16="http://schemas.microsoft.com/office/drawing/2014/main" id="{E26C785C-8925-349A-23E7-BD0F2DB5754A}"/>
              </a:ext>
            </a:extLst>
          </p:cNvPr>
          <p:cNvSpPr>
            <a:spLocks noGrp="1"/>
          </p:cNvSpPr>
          <p:nvPr>
            <p:ph type="sldNum" sz="quarter" idx="12"/>
          </p:nvPr>
        </p:nvSpPr>
        <p:spPr/>
        <p:txBody>
          <a:bodyPr/>
          <a:lstStyle>
            <a:lvl1pPr eaLnBrk="0" hangingPunct="0">
              <a:defRPr i="1" baseline="40000"/>
            </a:lvl1pPr>
          </a:lstStyle>
          <a:p>
            <a:pPr>
              <a:defRPr/>
            </a:pPr>
            <a:fld id="{7B7E3F1E-4A0A-498B-B3C2-3123C98FC9B1}" type="slidenum">
              <a:rPr lang="en-MY" altLang="en-US"/>
              <a:pPr>
                <a:defRPr/>
              </a:pPr>
              <a:t>‹#›</a:t>
            </a:fld>
            <a:endParaRPr lang="en-MY" altLang="en-US"/>
          </a:p>
        </p:txBody>
      </p:sp>
    </p:spTree>
    <p:extLst>
      <p:ext uri="{BB962C8B-B14F-4D97-AF65-F5344CB8AC3E}">
        <p14:creationId xmlns:p14="http://schemas.microsoft.com/office/powerpoint/2010/main" val="33872842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a:extLst>
              <a:ext uri="{FF2B5EF4-FFF2-40B4-BE49-F238E27FC236}">
                <a16:creationId xmlns:a16="http://schemas.microsoft.com/office/drawing/2014/main" id="{E84D2B38-FF2B-B7A8-19EB-CA2E85176EFE}"/>
              </a:ext>
            </a:extLst>
          </p:cNvPr>
          <p:cNvSpPr>
            <a:spLocks noGrp="1"/>
          </p:cNvSpPr>
          <p:nvPr>
            <p:ph type="dt" sz="half" idx="10"/>
          </p:nvPr>
        </p:nvSpPr>
        <p:spPr/>
        <p:txBody>
          <a:bodyPr/>
          <a:lstStyle>
            <a:lvl1pPr eaLnBrk="0" hangingPunct="0">
              <a:defRPr i="1" baseline="40000"/>
            </a:lvl1pPr>
          </a:lstStyle>
          <a:p>
            <a:pPr>
              <a:defRPr/>
            </a:pPr>
            <a:fld id="{EB69388B-3B73-421D-8347-B3B0F92DE20E}" type="datetimeFigureOut">
              <a:rPr lang="en-MY"/>
              <a:pPr>
                <a:defRPr/>
              </a:pPr>
              <a:t>25/5/2025</a:t>
            </a:fld>
            <a:endParaRPr lang="en-MY"/>
          </a:p>
        </p:txBody>
      </p:sp>
      <p:sp>
        <p:nvSpPr>
          <p:cNvPr id="4" name="Footer Placeholder 4">
            <a:extLst>
              <a:ext uri="{FF2B5EF4-FFF2-40B4-BE49-F238E27FC236}">
                <a16:creationId xmlns:a16="http://schemas.microsoft.com/office/drawing/2014/main" id="{A2A4454E-D12F-906E-4004-78BEB07D23A7}"/>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5" name="Slide Number Placeholder 5">
            <a:extLst>
              <a:ext uri="{FF2B5EF4-FFF2-40B4-BE49-F238E27FC236}">
                <a16:creationId xmlns:a16="http://schemas.microsoft.com/office/drawing/2014/main" id="{94DBD51E-30A6-B31B-9D06-C0335C3CD82C}"/>
              </a:ext>
            </a:extLst>
          </p:cNvPr>
          <p:cNvSpPr>
            <a:spLocks noGrp="1"/>
          </p:cNvSpPr>
          <p:nvPr>
            <p:ph type="sldNum" sz="quarter" idx="12"/>
          </p:nvPr>
        </p:nvSpPr>
        <p:spPr/>
        <p:txBody>
          <a:bodyPr/>
          <a:lstStyle>
            <a:lvl1pPr eaLnBrk="0" hangingPunct="0">
              <a:defRPr i="1" baseline="40000"/>
            </a:lvl1pPr>
          </a:lstStyle>
          <a:p>
            <a:pPr>
              <a:defRPr/>
            </a:pPr>
            <a:fld id="{3FD5BD09-6505-4053-BF86-13D89A0B5A98}" type="slidenum">
              <a:rPr lang="en-MY" altLang="en-US"/>
              <a:pPr>
                <a:defRPr/>
              </a:pPr>
              <a:t>‹#›</a:t>
            </a:fld>
            <a:endParaRPr lang="en-MY" altLang="en-US"/>
          </a:p>
        </p:txBody>
      </p:sp>
    </p:spTree>
    <p:extLst>
      <p:ext uri="{BB962C8B-B14F-4D97-AF65-F5344CB8AC3E}">
        <p14:creationId xmlns:p14="http://schemas.microsoft.com/office/powerpoint/2010/main" val="1715159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a:extLst>
              <a:ext uri="{FF2B5EF4-FFF2-40B4-BE49-F238E27FC236}">
                <a16:creationId xmlns:a16="http://schemas.microsoft.com/office/drawing/2014/main" id="{0A2C571C-CD4A-B463-BA4E-39D93710696D}"/>
              </a:ext>
            </a:extLst>
          </p:cNvPr>
          <p:cNvSpPr>
            <a:spLocks noGrp="1" noChangeArrowheads="1"/>
          </p:cNvSpPr>
          <p:nvPr>
            <p:ph type="dt" sz="half" idx="10"/>
          </p:nvPr>
        </p:nvSpPr>
        <p:spPr>
          <a:ln/>
        </p:spPr>
        <p:txBody>
          <a:bodyPr/>
          <a:lstStyle>
            <a:lvl1pPr>
              <a:defRPr/>
            </a:lvl1pPr>
          </a:lstStyle>
          <a:p>
            <a:pPr>
              <a:defRPr/>
            </a:pPr>
            <a:fld id="{8DAFA625-A0A7-4061-8F65-B12165DB34BE}" type="datetime1">
              <a:rPr lang="en-US"/>
              <a:pPr>
                <a:defRPr/>
              </a:pPr>
              <a:t>5/25/2025</a:t>
            </a:fld>
            <a:endParaRPr lang="en-US"/>
          </a:p>
        </p:txBody>
      </p:sp>
      <p:sp>
        <p:nvSpPr>
          <p:cNvPr id="5" name="Rectangle 10">
            <a:extLst>
              <a:ext uri="{FF2B5EF4-FFF2-40B4-BE49-F238E27FC236}">
                <a16:creationId xmlns:a16="http://schemas.microsoft.com/office/drawing/2014/main" id="{7372E286-6689-25D9-D7C7-2AF9211E516B}"/>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5BCCB5C5-54AA-473B-9880-51DBD78EAF5A}"/>
              </a:ext>
            </a:extLst>
          </p:cNvPr>
          <p:cNvSpPr>
            <a:spLocks noGrp="1" noChangeArrowheads="1"/>
          </p:cNvSpPr>
          <p:nvPr>
            <p:ph type="sldNum" sz="quarter" idx="12"/>
          </p:nvPr>
        </p:nvSpPr>
        <p:spPr>
          <a:ln/>
        </p:spPr>
        <p:txBody>
          <a:bodyPr/>
          <a:lstStyle>
            <a:lvl1pPr>
              <a:defRPr/>
            </a:lvl1pPr>
          </a:lstStyle>
          <a:p>
            <a:pPr>
              <a:defRPr/>
            </a:pPr>
            <a:fld id="{2BCEAFCE-24FD-45E9-80C2-E07AD615A176}" type="slidenum">
              <a:rPr lang="en-US" altLang="en-US"/>
              <a:pPr>
                <a:defRPr/>
              </a:pPr>
              <a:t>‹#›</a:t>
            </a:fld>
            <a:endParaRPr lang="en-US" altLang="en-US"/>
          </a:p>
        </p:txBody>
      </p:sp>
    </p:spTree>
    <p:extLst>
      <p:ext uri="{BB962C8B-B14F-4D97-AF65-F5344CB8AC3E}">
        <p14:creationId xmlns:p14="http://schemas.microsoft.com/office/powerpoint/2010/main" val="15422438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6CCC825-D47A-ED1F-EA3E-ED0E89C6EDC8}"/>
              </a:ext>
            </a:extLst>
          </p:cNvPr>
          <p:cNvSpPr>
            <a:spLocks noGrp="1"/>
          </p:cNvSpPr>
          <p:nvPr>
            <p:ph type="dt" sz="half" idx="10"/>
          </p:nvPr>
        </p:nvSpPr>
        <p:spPr/>
        <p:txBody>
          <a:bodyPr/>
          <a:lstStyle>
            <a:lvl1pPr eaLnBrk="0" hangingPunct="0">
              <a:defRPr i="1" baseline="40000"/>
            </a:lvl1pPr>
          </a:lstStyle>
          <a:p>
            <a:pPr>
              <a:defRPr/>
            </a:pPr>
            <a:fld id="{2041C03F-B134-4563-8E82-0642F641C32B}" type="datetimeFigureOut">
              <a:rPr lang="en-MY"/>
              <a:pPr>
                <a:defRPr/>
              </a:pPr>
              <a:t>25/5/2025</a:t>
            </a:fld>
            <a:endParaRPr lang="en-MY"/>
          </a:p>
        </p:txBody>
      </p:sp>
      <p:sp>
        <p:nvSpPr>
          <p:cNvPr id="3" name="Footer Placeholder 4">
            <a:extLst>
              <a:ext uri="{FF2B5EF4-FFF2-40B4-BE49-F238E27FC236}">
                <a16:creationId xmlns:a16="http://schemas.microsoft.com/office/drawing/2014/main" id="{BB2C4386-D589-D602-5C00-F965813C071E}"/>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4" name="Slide Number Placeholder 5">
            <a:extLst>
              <a:ext uri="{FF2B5EF4-FFF2-40B4-BE49-F238E27FC236}">
                <a16:creationId xmlns:a16="http://schemas.microsoft.com/office/drawing/2014/main" id="{9F6E2A34-DDBF-FEAC-C4E2-E42F5D9D54A4}"/>
              </a:ext>
            </a:extLst>
          </p:cNvPr>
          <p:cNvSpPr>
            <a:spLocks noGrp="1"/>
          </p:cNvSpPr>
          <p:nvPr>
            <p:ph type="sldNum" sz="quarter" idx="12"/>
          </p:nvPr>
        </p:nvSpPr>
        <p:spPr/>
        <p:txBody>
          <a:bodyPr/>
          <a:lstStyle>
            <a:lvl1pPr eaLnBrk="0" hangingPunct="0">
              <a:defRPr i="1" baseline="40000"/>
            </a:lvl1pPr>
          </a:lstStyle>
          <a:p>
            <a:pPr>
              <a:defRPr/>
            </a:pPr>
            <a:fld id="{02A546DA-C083-4F79-BE45-67141198C735}" type="slidenum">
              <a:rPr lang="en-MY" altLang="en-US"/>
              <a:pPr>
                <a:defRPr/>
              </a:pPr>
              <a:t>‹#›</a:t>
            </a:fld>
            <a:endParaRPr lang="en-MY" altLang="en-US"/>
          </a:p>
        </p:txBody>
      </p:sp>
    </p:spTree>
    <p:extLst>
      <p:ext uri="{BB962C8B-B14F-4D97-AF65-F5344CB8AC3E}">
        <p14:creationId xmlns:p14="http://schemas.microsoft.com/office/powerpoint/2010/main" val="3277532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44C52C0-8FE3-35BE-E769-33324BDA76D9}"/>
              </a:ext>
            </a:extLst>
          </p:cNvPr>
          <p:cNvSpPr>
            <a:spLocks noGrp="1"/>
          </p:cNvSpPr>
          <p:nvPr>
            <p:ph type="dt" sz="half" idx="10"/>
          </p:nvPr>
        </p:nvSpPr>
        <p:spPr/>
        <p:txBody>
          <a:bodyPr/>
          <a:lstStyle>
            <a:lvl1pPr eaLnBrk="0" hangingPunct="0">
              <a:defRPr i="1" baseline="40000"/>
            </a:lvl1pPr>
          </a:lstStyle>
          <a:p>
            <a:pPr>
              <a:defRPr/>
            </a:pPr>
            <a:fld id="{31798F57-C40D-429D-8280-A65F2A8DF2DB}" type="datetimeFigureOut">
              <a:rPr lang="en-MY"/>
              <a:pPr>
                <a:defRPr/>
              </a:pPr>
              <a:t>25/5/2025</a:t>
            </a:fld>
            <a:endParaRPr lang="en-MY"/>
          </a:p>
        </p:txBody>
      </p:sp>
      <p:sp>
        <p:nvSpPr>
          <p:cNvPr id="6" name="Footer Placeholder 4">
            <a:extLst>
              <a:ext uri="{FF2B5EF4-FFF2-40B4-BE49-F238E27FC236}">
                <a16:creationId xmlns:a16="http://schemas.microsoft.com/office/drawing/2014/main" id="{279668D0-28DB-E671-311E-4F6709FBC286}"/>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30AC6B57-3B10-77EF-BFE2-AA68E8BDE8D3}"/>
              </a:ext>
            </a:extLst>
          </p:cNvPr>
          <p:cNvSpPr>
            <a:spLocks noGrp="1"/>
          </p:cNvSpPr>
          <p:nvPr>
            <p:ph type="sldNum" sz="quarter" idx="12"/>
          </p:nvPr>
        </p:nvSpPr>
        <p:spPr/>
        <p:txBody>
          <a:bodyPr/>
          <a:lstStyle>
            <a:lvl1pPr eaLnBrk="0" hangingPunct="0">
              <a:defRPr i="1" baseline="40000"/>
            </a:lvl1pPr>
          </a:lstStyle>
          <a:p>
            <a:pPr>
              <a:defRPr/>
            </a:pPr>
            <a:fld id="{4EE3B2DF-1785-4081-B1B6-0D473A01D255}" type="slidenum">
              <a:rPr lang="en-MY" altLang="en-US"/>
              <a:pPr>
                <a:defRPr/>
              </a:pPr>
              <a:t>‹#›</a:t>
            </a:fld>
            <a:endParaRPr lang="en-MY" altLang="en-US"/>
          </a:p>
        </p:txBody>
      </p:sp>
    </p:spTree>
    <p:extLst>
      <p:ext uri="{BB962C8B-B14F-4D97-AF65-F5344CB8AC3E}">
        <p14:creationId xmlns:p14="http://schemas.microsoft.com/office/powerpoint/2010/main" val="1282127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7DF5588-B9AC-0B71-A124-639A1BD2187B}"/>
              </a:ext>
            </a:extLst>
          </p:cNvPr>
          <p:cNvSpPr>
            <a:spLocks noGrp="1"/>
          </p:cNvSpPr>
          <p:nvPr>
            <p:ph type="dt" sz="half" idx="10"/>
          </p:nvPr>
        </p:nvSpPr>
        <p:spPr/>
        <p:txBody>
          <a:bodyPr/>
          <a:lstStyle>
            <a:lvl1pPr eaLnBrk="0" hangingPunct="0">
              <a:defRPr i="1" baseline="40000"/>
            </a:lvl1pPr>
          </a:lstStyle>
          <a:p>
            <a:pPr>
              <a:defRPr/>
            </a:pPr>
            <a:fld id="{46A2B9E4-F568-4A83-97C3-986ED1E25238}" type="datetimeFigureOut">
              <a:rPr lang="en-MY"/>
              <a:pPr>
                <a:defRPr/>
              </a:pPr>
              <a:t>25/5/2025</a:t>
            </a:fld>
            <a:endParaRPr lang="en-MY"/>
          </a:p>
        </p:txBody>
      </p:sp>
      <p:sp>
        <p:nvSpPr>
          <p:cNvPr id="6" name="Footer Placeholder 4">
            <a:extLst>
              <a:ext uri="{FF2B5EF4-FFF2-40B4-BE49-F238E27FC236}">
                <a16:creationId xmlns:a16="http://schemas.microsoft.com/office/drawing/2014/main" id="{BB0A264E-A1F6-DA57-1F3C-C88808D18EA3}"/>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4805CF61-9FFA-6235-CED9-59F735771AFC}"/>
              </a:ext>
            </a:extLst>
          </p:cNvPr>
          <p:cNvSpPr>
            <a:spLocks noGrp="1"/>
          </p:cNvSpPr>
          <p:nvPr>
            <p:ph type="sldNum" sz="quarter" idx="12"/>
          </p:nvPr>
        </p:nvSpPr>
        <p:spPr/>
        <p:txBody>
          <a:bodyPr/>
          <a:lstStyle>
            <a:lvl1pPr eaLnBrk="0" hangingPunct="0">
              <a:defRPr i="1" baseline="40000"/>
            </a:lvl1pPr>
          </a:lstStyle>
          <a:p>
            <a:pPr>
              <a:defRPr/>
            </a:pPr>
            <a:fld id="{A0B28CE0-F579-48C1-AD5B-BD64E4DAF160}" type="slidenum">
              <a:rPr lang="en-MY" altLang="en-US"/>
              <a:pPr>
                <a:defRPr/>
              </a:pPr>
              <a:t>‹#›</a:t>
            </a:fld>
            <a:endParaRPr lang="en-MY" altLang="en-US"/>
          </a:p>
        </p:txBody>
      </p:sp>
    </p:spTree>
    <p:extLst>
      <p:ext uri="{BB962C8B-B14F-4D97-AF65-F5344CB8AC3E}">
        <p14:creationId xmlns:p14="http://schemas.microsoft.com/office/powerpoint/2010/main" val="5802352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D472517C-4737-FE94-2CF0-22735265FBF3}"/>
              </a:ext>
            </a:extLst>
          </p:cNvPr>
          <p:cNvSpPr>
            <a:spLocks noGrp="1"/>
          </p:cNvSpPr>
          <p:nvPr>
            <p:ph type="dt" sz="half" idx="10"/>
          </p:nvPr>
        </p:nvSpPr>
        <p:spPr/>
        <p:txBody>
          <a:bodyPr/>
          <a:lstStyle>
            <a:lvl1pPr eaLnBrk="0" hangingPunct="0">
              <a:defRPr i="1" baseline="40000"/>
            </a:lvl1pPr>
          </a:lstStyle>
          <a:p>
            <a:pPr>
              <a:defRPr/>
            </a:pPr>
            <a:fld id="{915BCE51-1D6F-4BB1-9B97-0B2092AD8A44}" type="datetimeFigureOut">
              <a:rPr lang="en-MY"/>
              <a:pPr>
                <a:defRPr/>
              </a:pPr>
              <a:t>25/5/2025</a:t>
            </a:fld>
            <a:endParaRPr lang="en-MY"/>
          </a:p>
        </p:txBody>
      </p:sp>
      <p:sp>
        <p:nvSpPr>
          <p:cNvPr id="5" name="Footer Placeholder 4">
            <a:extLst>
              <a:ext uri="{FF2B5EF4-FFF2-40B4-BE49-F238E27FC236}">
                <a16:creationId xmlns:a16="http://schemas.microsoft.com/office/drawing/2014/main" id="{94271B0F-EF32-0050-B997-0A4E57AC0F6A}"/>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95C3A974-23D6-BF1A-3F2E-336537CDC16B}"/>
              </a:ext>
            </a:extLst>
          </p:cNvPr>
          <p:cNvSpPr>
            <a:spLocks noGrp="1"/>
          </p:cNvSpPr>
          <p:nvPr>
            <p:ph type="sldNum" sz="quarter" idx="12"/>
          </p:nvPr>
        </p:nvSpPr>
        <p:spPr/>
        <p:txBody>
          <a:bodyPr/>
          <a:lstStyle>
            <a:lvl1pPr eaLnBrk="0" hangingPunct="0">
              <a:defRPr i="1" baseline="40000"/>
            </a:lvl1pPr>
          </a:lstStyle>
          <a:p>
            <a:pPr>
              <a:defRPr/>
            </a:pPr>
            <a:fld id="{F514C17B-2D31-4BC8-9D7A-D213E9CFB515}" type="slidenum">
              <a:rPr lang="en-MY" altLang="en-US"/>
              <a:pPr>
                <a:defRPr/>
              </a:pPr>
              <a:t>‹#›</a:t>
            </a:fld>
            <a:endParaRPr lang="en-MY" altLang="en-US"/>
          </a:p>
        </p:txBody>
      </p:sp>
    </p:spTree>
    <p:extLst>
      <p:ext uri="{BB962C8B-B14F-4D97-AF65-F5344CB8AC3E}">
        <p14:creationId xmlns:p14="http://schemas.microsoft.com/office/powerpoint/2010/main" val="9242977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D0C645E9-44EC-05F0-85A6-6A9CB8AB6F19}"/>
              </a:ext>
            </a:extLst>
          </p:cNvPr>
          <p:cNvSpPr>
            <a:spLocks noGrp="1"/>
          </p:cNvSpPr>
          <p:nvPr>
            <p:ph type="dt" sz="half" idx="10"/>
          </p:nvPr>
        </p:nvSpPr>
        <p:spPr/>
        <p:txBody>
          <a:bodyPr/>
          <a:lstStyle>
            <a:lvl1pPr eaLnBrk="0" hangingPunct="0">
              <a:defRPr i="1" baseline="40000"/>
            </a:lvl1pPr>
          </a:lstStyle>
          <a:p>
            <a:pPr>
              <a:defRPr/>
            </a:pPr>
            <a:fld id="{76578531-5EA0-412F-B6B4-1BBFC752AFB3}" type="datetimeFigureOut">
              <a:rPr lang="en-MY"/>
              <a:pPr>
                <a:defRPr/>
              </a:pPr>
              <a:t>25/5/2025</a:t>
            </a:fld>
            <a:endParaRPr lang="en-MY"/>
          </a:p>
        </p:txBody>
      </p:sp>
      <p:sp>
        <p:nvSpPr>
          <p:cNvPr id="5" name="Footer Placeholder 4">
            <a:extLst>
              <a:ext uri="{FF2B5EF4-FFF2-40B4-BE49-F238E27FC236}">
                <a16:creationId xmlns:a16="http://schemas.microsoft.com/office/drawing/2014/main" id="{D937C13A-35B7-DB45-CBB3-675B854F41FC}"/>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E7DF1D9A-3CCF-4C4B-4287-D6EA1764056C}"/>
              </a:ext>
            </a:extLst>
          </p:cNvPr>
          <p:cNvSpPr>
            <a:spLocks noGrp="1"/>
          </p:cNvSpPr>
          <p:nvPr>
            <p:ph type="sldNum" sz="quarter" idx="12"/>
          </p:nvPr>
        </p:nvSpPr>
        <p:spPr/>
        <p:txBody>
          <a:bodyPr/>
          <a:lstStyle>
            <a:lvl1pPr eaLnBrk="0" hangingPunct="0">
              <a:defRPr i="1" baseline="40000"/>
            </a:lvl1pPr>
          </a:lstStyle>
          <a:p>
            <a:pPr>
              <a:defRPr/>
            </a:pPr>
            <a:fld id="{71270EC7-3689-4E0B-90F8-C75050BB4193}" type="slidenum">
              <a:rPr lang="en-MY" altLang="en-US"/>
              <a:pPr>
                <a:defRPr/>
              </a:pPr>
              <a:t>‹#›</a:t>
            </a:fld>
            <a:endParaRPr lang="en-MY" altLang="en-US"/>
          </a:p>
        </p:txBody>
      </p:sp>
    </p:spTree>
    <p:extLst>
      <p:ext uri="{BB962C8B-B14F-4D97-AF65-F5344CB8AC3E}">
        <p14:creationId xmlns:p14="http://schemas.microsoft.com/office/powerpoint/2010/main" val="17857314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1E7C1D97-9D6F-F710-000F-CBF849977D0F}"/>
              </a:ext>
            </a:extLst>
          </p:cNvPr>
          <p:cNvSpPr>
            <a:spLocks noGrp="1" noChangeArrowheads="1"/>
          </p:cNvSpPr>
          <p:nvPr>
            <p:ph type="dt" sz="half" idx="10"/>
          </p:nvPr>
        </p:nvSpPr>
        <p:spPr/>
        <p:txBody>
          <a:bodyPr/>
          <a:lstStyle>
            <a:lvl1pPr eaLnBrk="0" hangingPunct="0">
              <a:defRPr i="1" baseline="40000"/>
            </a:lvl1pPr>
          </a:lstStyle>
          <a:p>
            <a:pPr>
              <a:defRPr/>
            </a:pPr>
            <a:endParaRPr lang="en-US"/>
          </a:p>
        </p:txBody>
      </p:sp>
      <p:sp>
        <p:nvSpPr>
          <p:cNvPr id="7" name="Rectangle 5">
            <a:extLst>
              <a:ext uri="{FF2B5EF4-FFF2-40B4-BE49-F238E27FC236}">
                <a16:creationId xmlns:a16="http://schemas.microsoft.com/office/drawing/2014/main" id="{D39029D7-C511-3A41-C03D-4A8590777268}"/>
              </a:ext>
            </a:extLst>
          </p:cNvPr>
          <p:cNvSpPr>
            <a:spLocks noGrp="1" noChangeArrowheads="1"/>
          </p:cNvSpPr>
          <p:nvPr>
            <p:ph type="ftr" sz="quarter" idx="11"/>
          </p:nvPr>
        </p:nvSpPr>
        <p:spPr/>
        <p:txBody>
          <a:bodyPr/>
          <a:lstStyle>
            <a:lvl1pPr eaLnBrk="0" hangingPunct="0">
              <a:defRPr i="1" baseline="40000"/>
            </a:lvl1pPr>
          </a:lstStyle>
          <a:p>
            <a:pPr>
              <a:defRPr/>
            </a:pPr>
            <a:endParaRPr lang="en-US"/>
          </a:p>
        </p:txBody>
      </p:sp>
      <p:sp>
        <p:nvSpPr>
          <p:cNvPr id="8" name="Slide Number Placeholder 6">
            <a:extLst>
              <a:ext uri="{FF2B5EF4-FFF2-40B4-BE49-F238E27FC236}">
                <a16:creationId xmlns:a16="http://schemas.microsoft.com/office/drawing/2014/main" id="{175DF2B6-D73E-44CB-0258-0BA0180E00DB}"/>
              </a:ext>
            </a:extLst>
          </p:cNvPr>
          <p:cNvSpPr>
            <a:spLocks noGrp="1" noChangeArrowheads="1"/>
          </p:cNvSpPr>
          <p:nvPr>
            <p:ph type="sldNum" sz="quarter" idx="12"/>
          </p:nvPr>
        </p:nvSpPr>
        <p:spPr/>
        <p:txBody>
          <a:bodyPr/>
          <a:lstStyle>
            <a:lvl1pPr eaLnBrk="0" hangingPunct="0">
              <a:defRPr i="1" baseline="40000"/>
            </a:lvl1pPr>
          </a:lstStyle>
          <a:p>
            <a:pPr>
              <a:defRPr/>
            </a:pPr>
            <a:fld id="{503507EF-9BE3-4358-B844-29EE2307C2F8}" type="slidenum">
              <a:rPr lang="en-US" altLang="en-US"/>
              <a:pPr>
                <a:defRPr/>
              </a:pPr>
              <a:t>‹#›</a:t>
            </a:fld>
            <a:endParaRPr lang="en-US" altLang="en-US"/>
          </a:p>
        </p:txBody>
      </p:sp>
    </p:spTree>
    <p:extLst>
      <p:ext uri="{BB962C8B-B14F-4D97-AF65-F5344CB8AC3E}">
        <p14:creationId xmlns:p14="http://schemas.microsoft.com/office/powerpoint/2010/main" val="2731857749"/>
      </p:ext>
    </p:extLst>
  </p:cSld>
  <p:clrMapOvr>
    <a:masterClrMapping/>
  </p:clrMapOvr>
  <p:transition advClick="0"/>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E3AFF3-F1E3-9DF9-745C-7BBF9FE5C878}"/>
              </a:ext>
            </a:extLst>
          </p:cNvPr>
          <p:cNvSpPr>
            <a:spLocks noGrp="1" noChangeArrowheads="1"/>
          </p:cNvSpPr>
          <p:nvPr>
            <p:ph type="dt" sz="half" idx="10"/>
          </p:nvPr>
        </p:nvSpPr>
        <p:spPr/>
        <p:txBody>
          <a:bodyPr/>
          <a:lstStyle>
            <a:lvl1pPr eaLnBrk="0" hangingPunct="0">
              <a:defRPr i="1" baseline="40000"/>
            </a:lvl1pPr>
          </a:lstStyle>
          <a:p>
            <a:pPr>
              <a:defRPr/>
            </a:pPr>
            <a:endParaRPr lang="en-US"/>
          </a:p>
        </p:txBody>
      </p:sp>
      <p:sp>
        <p:nvSpPr>
          <p:cNvPr id="6" name="Footer Placeholder 5">
            <a:extLst>
              <a:ext uri="{FF2B5EF4-FFF2-40B4-BE49-F238E27FC236}">
                <a16:creationId xmlns:a16="http://schemas.microsoft.com/office/drawing/2014/main" id="{8EC9712C-1A8D-CA83-7B66-9800420B800C}"/>
              </a:ext>
            </a:extLst>
          </p:cNvPr>
          <p:cNvSpPr>
            <a:spLocks noGrp="1" noChangeArrowheads="1"/>
          </p:cNvSpPr>
          <p:nvPr>
            <p:ph type="ftr" sz="quarter" idx="11"/>
          </p:nvPr>
        </p:nvSpPr>
        <p:spPr/>
        <p:txBody>
          <a:bodyPr/>
          <a:lstStyle>
            <a:lvl1pPr eaLnBrk="0" hangingPunct="0">
              <a:defRPr i="1" baseline="40000"/>
            </a:lvl1pPr>
          </a:lstStyle>
          <a:p>
            <a:pPr>
              <a:defRPr/>
            </a:pPr>
            <a:endParaRPr lang="en-US"/>
          </a:p>
        </p:txBody>
      </p:sp>
      <p:sp>
        <p:nvSpPr>
          <p:cNvPr id="7" name="Slide Number Placeholder 6">
            <a:extLst>
              <a:ext uri="{FF2B5EF4-FFF2-40B4-BE49-F238E27FC236}">
                <a16:creationId xmlns:a16="http://schemas.microsoft.com/office/drawing/2014/main" id="{AFC41699-F223-5213-D438-DC730A3C49F8}"/>
              </a:ext>
            </a:extLst>
          </p:cNvPr>
          <p:cNvSpPr>
            <a:spLocks noGrp="1" noChangeArrowheads="1"/>
          </p:cNvSpPr>
          <p:nvPr>
            <p:ph type="sldNum" sz="quarter" idx="12"/>
          </p:nvPr>
        </p:nvSpPr>
        <p:spPr/>
        <p:txBody>
          <a:bodyPr/>
          <a:lstStyle>
            <a:lvl1pPr eaLnBrk="0" hangingPunct="0">
              <a:defRPr i="1" baseline="40000"/>
            </a:lvl1pPr>
          </a:lstStyle>
          <a:p>
            <a:pPr>
              <a:defRPr/>
            </a:pPr>
            <a:fld id="{7A4BCA78-4197-44E1-81F5-7E59EEDFA2D8}" type="slidenum">
              <a:rPr lang="en-US" altLang="en-US"/>
              <a:pPr>
                <a:defRPr/>
              </a:pPr>
              <a:t>‹#›</a:t>
            </a:fld>
            <a:endParaRPr lang="en-US" altLang="en-US"/>
          </a:p>
        </p:txBody>
      </p:sp>
    </p:spTree>
    <p:extLst>
      <p:ext uri="{BB962C8B-B14F-4D97-AF65-F5344CB8AC3E}">
        <p14:creationId xmlns:p14="http://schemas.microsoft.com/office/powerpoint/2010/main" val="1260968700"/>
      </p:ext>
    </p:extLst>
  </p:cSld>
  <p:clrMapOvr>
    <a:masterClrMapping/>
  </p:clrMapOvr>
  <p:transition advClick="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DFF8233-D134-C8AE-D6D6-957C19D49B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7">
            <a:extLst>
              <a:ext uri="{FF2B5EF4-FFF2-40B4-BE49-F238E27FC236}">
                <a16:creationId xmlns:a16="http://schemas.microsoft.com/office/drawing/2014/main" id="{2AED6F0F-1EF9-F0FC-7DD5-C4D3BDED18D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132513" y="298450"/>
            <a:ext cx="23923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3524" name="Rectangle 3076"/>
          <p:cNvSpPr>
            <a:spLocks noGrp="1" noChangeArrowheads="1"/>
          </p:cNvSpPr>
          <p:nvPr>
            <p:ph type="ctrTitle"/>
          </p:nvPr>
        </p:nvSpPr>
        <p:spPr>
          <a:xfrm>
            <a:off x="395536" y="2996952"/>
            <a:ext cx="8136904" cy="1513679"/>
          </a:xfrm>
        </p:spPr>
        <p:txBody>
          <a:bodyPr bIns="36000" anchor="t">
            <a:spAutoFit/>
          </a:bodyPr>
          <a:lstStyle>
            <a:lvl1pPr algn="l">
              <a:lnSpc>
                <a:spcPct val="100000"/>
              </a:lnSpc>
              <a:defRPr sz="4800">
                <a:solidFill>
                  <a:srgbClr val="58585A"/>
                </a:solidFill>
              </a:defRPr>
            </a:lvl1pPr>
          </a:lstStyle>
          <a:p>
            <a:pPr lvl="0"/>
            <a:r>
              <a:rPr lang="en-US" noProof="0"/>
              <a:t>Click to edit Master title style</a:t>
            </a:r>
            <a:endParaRPr lang="de-DE" noProof="0"/>
          </a:p>
        </p:txBody>
      </p:sp>
      <p:sp>
        <p:nvSpPr>
          <p:cNvPr id="363525" name="Rectangle 3077"/>
          <p:cNvSpPr>
            <a:spLocks noGrp="1" noChangeArrowheads="1"/>
          </p:cNvSpPr>
          <p:nvPr>
            <p:ph type="subTitle" idx="1"/>
          </p:nvPr>
        </p:nvSpPr>
        <p:spPr>
          <a:xfrm>
            <a:off x="395536" y="2607940"/>
            <a:ext cx="8136904" cy="369332"/>
          </a:xfrm>
        </p:spPr>
        <p:txBody>
          <a:bodyPr anchor="b">
            <a:spAutoFit/>
          </a:bodyPr>
          <a:lstStyle>
            <a:lvl1pPr marL="0" indent="0" algn="l">
              <a:buFontTx/>
              <a:buNone/>
              <a:defRPr sz="2400">
                <a:solidFill>
                  <a:srgbClr val="58585A"/>
                </a:solidFill>
              </a:defRPr>
            </a:lvl1pPr>
          </a:lstStyle>
          <a:p>
            <a:pPr lvl="0"/>
            <a:r>
              <a:rPr lang="en-US" noProof="0"/>
              <a:t>Click to edit Master subtitle style</a:t>
            </a:r>
            <a:endParaRPr lang="de-DE" noProof="0"/>
          </a:p>
        </p:txBody>
      </p:sp>
    </p:spTree>
    <p:extLst>
      <p:ext uri="{BB962C8B-B14F-4D97-AF65-F5344CB8AC3E}">
        <p14:creationId xmlns:p14="http://schemas.microsoft.com/office/powerpoint/2010/main" val="4124550213"/>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81000" y="589960"/>
            <a:ext cx="5486400" cy="304800"/>
          </a:xfrm>
        </p:spPr>
        <p:txBody>
          <a:bodyPr/>
          <a:lstStyle/>
          <a:p>
            <a:r>
              <a:rPr lang="en-US"/>
              <a:t>Click to edit Master title style</a:t>
            </a:r>
            <a:endParaRPr lang="de-DE" dirty="0"/>
          </a:p>
        </p:txBody>
      </p:sp>
      <p:sp>
        <p:nvSpPr>
          <p:cNvPr id="3" name="Inhaltsplatzhalter 2"/>
          <p:cNvSpPr>
            <a:spLocks noGrp="1"/>
          </p:cNvSpPr>
          <p:nvPr>
            <p:ph idx="1"/>
          </p:nvPr>
        </p:nvSpPr>
        <p:spPr/>
        <p:txBody>
          <a:bodyPr/>
          <a:lstStyle>
            <a:lvl1pPr>
              <a:buClr>
                <a:schemeClr val="accent1"/>
              </a:buClr>
              <a:defRPr sz="2400" b="1"/>
            </a:lvl1pPr>
            <a:lvl2pPr>
              <a:defRPr sz="2000"/>
            </a:lvl2pPr>
            <a:lvl3pPr>
              <a:defRPr sz="16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89186217"/>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81000" y="589960"/>
            <a:ext cx="5486400" cy="304800"/>
          </a:xfrm>
        </p:spPr>
        <p:txBody>
          <a:bodyPr/>
          <a:lstStyle/>
          <a:p>
            <a:r>
              <a:rPr lang="en-US"/>
              <a:t>Click to edit Master title style</a:t>
            </a:r>
            <a:endParaRPr lang="de-DE"/>
          </a:p>
        </p:txBody>
      </p:sp>
    </p:spTree>
    <p:extLst>
      <p:ext uri="{BB962C8B-B14F-4D97-AF65-F5344CB8AC3E}">
        <p14:creationId xmlns:p14="http://schemas.microsoft.com/office/powerpoint/2010/main" val="505756288"/>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a:extLst>
              <a:ext uri="{FF2B5EF4-FFF2-40B4-BE49-F238E27FC236}">
                <a16:creationId xmlns:a16="http://schemas.microsoft.com/office/drawing/2014/main" id="{0B8CEE3E-F483-64A9-2E1B-85419E70AF35}"/>
              </a:ext>
            </a:extLst>
          </p:cNvPr>
          <p:cNvSpPr>
            <a:spLocks noGrp="1" noChangeArrowheads="1"/>
          </p:cNvSpPr>
          <p:nvPr>
            <p:ph type="dt" sz="half" idx="10"/>
          </p:nvPr>
        </p:nvSpPr>
        <p:spPr>
          <a:ln/>
        </p:spPr>
        <p:txBody>
          <a:bodyPr/>
          <a:lstStyle>
            <a:lvl1pPr>
              <a:defRPr/>
            </a:lvl1pPr>
          </a:lstStyle>
          <a:p>
            <a:pPr>
              <a:defRPr/>
            </a:pPr>
            <a:fld id="{75186CFC-7B22-4A4A-A13B-DAB143E784CD}" type="datetime1">
              <a:rPr lang="en-US"/>
              <a:pPr>
                <a:defRPr/>
              </a:pPr>
              <a:t>5/25/2025</a:t>
            </a:fld>
            <a:endParaRPr lang="en-US"/>
          </a:p>
        </p:txBody>
      </p:sp>
      <p:sp>
        <p:nvSpPr>
          <p:cNvPr id="5" name="Rectangle 10">
            <a:extLst>
              <a:ext uri="{FF2B5EF4-FFF2-40B4-BE49-F238E27FC236}">
                <a16:creationId xmlns:a16="http://schemas.microsoft.com/office/drawing/2014/main" id="{CBEC5206-F8E3-0215-A5A1-2E4698D4E7DE}"/>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D9115979-DA54-EAE6-D1C3-DFB4E5A8B37C}"/>
              </a:ext>
            </a:extLst>
          </p:cNvPr>
          <p:cNvSpPr>
            <a:spLocks noGrp="1" noChangeArrowheads="1"/>
          </p:cNvSpPr>
          <p:nvPr>
            <p:ph type="sldNum" sz="quarter" idx="12"/>
          </p:nvPr>
        </p:nvSpPr>
        <p:spPr>
          <a:ln/>
        </p:spPr>
        <p:txBody>
          <a:bodyPr/>
          <a:lstStyle>
            <a:lvl1pPr>
              <a:defRPr/>
            </a:lvl1pPr>
          </a:lstStyle>
          <a:p>
            <a:pPr>
              <a:defRPr/>
            </a:pPr>
            <a:fld id="{1D56CFB3-6E0D-4E88-B88B-3B98D9E53765}" type="slidenum">
              <a:rPr lang="en-US" altLang="en-US"/>
              <a:pPr>
                <a:defRPr/>
              </a:pPr>
              <a:t>‹#›</a:t>
            </a:fld>
            <a:endParaRPr lang="en-US" altLang="en-US"/>
          </a:p>
        </p:txBody>
      </p:sp>
    </p:spTree>
    <p:extLst>
      <p:ext uri="{BB962C8B-B14F-4D97-AF65-F5344CB8AC3E}">
        <p14:creationId xmlns:p14="http://schemas.microsoft.com/office/powerpoint/2010/main" val="2731382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92530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a:extLst>
              <a:ext uri="{FF2B5EF4-FFF2-40B4-BE49-F238E27FC236}">
                <a16:creationId xmlns:a16="http://schemas.microsoft.com/office/drawing/2014/main" id="{B78221EC-C622-194B-FFCD-CF16CB231AA6}"/>
              </a:ext>
            </a:extLst>
          </p:cNvPr>
          <p:cNvSpPr>
            <a:spLocks noGrp="1" noChangeArrowheads="1"/>
          </p:cNvSpPr>
          <p:nvPr>
            <p:ph type="dt" sz="half" idx="10"/>
          </p:nvPr>
        </p:nvSpPr>
        <p:spPr>
          <a:ln/>
        </p:spPr>
        <p:txBody>
          <a:bodyPr/>
          <a:lstStyle>
            <a:lvl1pPr>
              <a:defRPr/>
            </a:lvl1pPr>
          </a:lstStyle>
          <a:p>
            <a:pPr>
              <a:defRPr/>
            </a:pPr>
            <a:fld id="{B34184D4-D4D0-4A7A-B1EE-18565C265D82}" type="datetime1">
              <a:rPr lang="en-US"/>
              <a:pPr>
                <a:defRPr/>
              </a:pPr>
              <a:t>5/25/2025</a:t>
            </a:fld>
            <a:endParaRPr lang="en-US"/>
          </a:p>
        </p:txBody>
      </p:sp>
      <p:sp>
        <p:nvSpPr>
          <p:cNvPr id="6" name="Rectangle 10">
            <a:extLst>
              <a:ext uri="{FF2B5EF4-FFF2-40B4-BE49-F238E27FC236}">
                <a16:creationId xmlns:a16="http://schemas.microsoft.com/office/drawing/2014/main" id="{17472C64-907D-2C89-30F3-9A2CE10F32BD}"/>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7" name="Rectangle 11">
            <a:extLst>
              <a:ext uri="{FF2B5EF4-FFF2-40B4-BE49-F238E27FC236}">
                <a16:creationId xmlns:a16="http://schemas.microsoft.com/office/drawing/2014/main" id="{FD2CD8DD-CF2D-46C9-F3DB-DED6F9BBF412}"/>
              </a:ext>
            </a:extLst>
          </p:cNvPr>
          <p:cNvSpPr>
            <a:spLocks noGrp="1" noChangeArrowheads="1"/>
          </p:cNvSpPr>
          <p:nvPr>
            <p:ph type="sldNum" sz="quarter" idx="12"/>
          </p:nvPr>
        </p:nvSpPr>
        <p:spPr>
          <a:ln/>
        </p:spPr>
        <p:txBody>
          <a:bodyPr/>
          <a:lstStyle>
            <a:lvl1pPr>
              <a:defRPr/>
            </a:lvl1pPr>
          </a:lstStyle>
          <a:p>
            <a:pPr>
              <a:defRPr/>
            </a:pPr>
            <a:fld id="{0744BFFF-AE94-4C6E-B58B-A0B15C2218C5}" type="slidenum">
              <a:rPr lang="en-US" altLang="en-US"/>
              <a:pPr>
                <a:defRPr/>
              </a:pPr>
              <a:t>‹#›</a:t>
            </a:fld>
            <a:endParaRPr lang="en-US" altLang="en-US"/>
          </a:p>
        </p:txBody>
      </p:sp>
    </p:spTree>
    <p:extLst>
      <p:ext uri="{BB962C8B-B14F-4D97-AF65-F5344CB8AC3E}">
        <p14:creationId xmlns:p14="http://schemas.microsoft.com/office/powerpoint/2010/main" val="2563574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a:extLst>
              <a:ext uri="{FF2B5EF4-FFF2-40B4-BE49-F238E27FC236}">
                <a16:creationId xmlns:a16="http://schemas.microsoft.com/office/drawing/2014/main" id="{178D06AA-6F75-BF64-08AF-E95DA65C09E5}"/>
              </a:ext>
            </a:extLst>
          </p:cNvPr>
          <p:cNvSpPr>
            <a:spLocks noGrp="1" noChangeArrowheads="1"/>
          </p:cNvSpPr>
          <p:nvPr>
            <p:ph type="dt" sz="half" idx="10"/>
          </p:nvPr>
        </p:nvSpPr>
        <p:spPr>
          <a:ln/>
        </p:spPr>
        <p:txBody>
          <a:bodyPr/>
          <a:lstStyle>
            <a:lvl1pPr>
              <a:defRPr/>
            </a:lvl1pPr>
          </a:lstStyle>
          <a:p>
            <a:pPr>
              <a:defRPr/>
            </a:pPr>
            <a:fld id="{EB3E6C48-6F5F-458B-9000-65CD936D9781}" type="datetime1">
              <a:rPr lang="en-US"/>
              <a:pPr>
                <a:defRPr/>
              </a:pPr>
              <a:t>5/25/2025</a:t>
            </a:fld>
            <a:endParaRPr lang="en-US"/>
          </a:p>
        </p:txBody>
      </p:sp>
      <p:sp>
        <p:nvSpPr>
          <p:cNvPr id="8" name="Rectangle 10">
            <a:extLst>
              <a:ext uri="{FF2B5EF4-FFF2-40B4-BE49-F238E27FC236}">
                <a16:creationId xmlns:a16="http://schemas.microsoft.com/office/drawing/2014/main" id="{968962A2-7EF6-B795-437A-C7A735210FD2}"/>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9" name="Rectangle 11">
            <a:extLst>
              <a:ext uri="{FF2B5EF4-FFF2-40B4-BE49-F238E27FC236}">
                <a16:creationId xmlns:a16="http://schemas.microsoft.com/office/drawing/2014/main" id="{62588DA5-4F0E-ECC7-C0FD-9B5BBE66D765}"/>
              </a:ext>
            </a:extLst>
          </p:cNvPr>
          <p:cNvSpPr>
            <a:spLocks noGrp="1" noChangeArrowheads="1"/>
          </p:cNvSpPr>
          <p:nvPr>
            <p:ph type="sldNum" sz="quarter" idx="12"/>
          </p:nvPr>
        </p:nvSpPr>
        <p:spPr>
          <a:ln/>
        </p:spPr>
        <p:txBody>
          <a:bodyPr/>
          <a:lstStyle>
            <a:lvl1pPr>
              <a:defRPr/>
            </a:lvl1pPr>
          </a:lstStyle>
          <a:p>
            <a:pPr>
              <a:defRPr/>
            </a:pPr>
            <a:fld id="{44A3AC1D-EBF1-47DD-BECB-B4F75DDBBB56}" type="slidenum">
              <a:rPr lang="en-US" altLang="en-US"/>
              <a:pPr>
                <a:defRPr/>
              </a:pPr>
              <a:t>‹#›</a:t>
            </a:fld>
            <a:endParaRPr lang="en-US" altLang="en-US"/>
          </a:p>
        </p:txBody>
      </p:sp>
    </p:spTree>
    <p:extLst>
      <p:ext uri="{BB962C8B-B14F-4D97-AF65-F5344CB8AC3E}">
        <p14:creationId xmlns:p14="http://schemas.microsoft.com/office/powerpoint/2010/main" val="3800982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a:extLst>
              <a:ext uri="{FF2B5EF4-FFF2-40B4-BE49-F238E27FC236}">
                <a16:creationId xmlns:a16="http://schemas.microsoft.com/office/drawing/2014/main" id="{CF331D57-FA1A-32D5-2613-6EDC55C2FAE6}"/>
              </a:ext>
            </a:extLst>
          </p:cNvPr>
          <p:cNvSpPr>
            <a:spLocks noGrp="1" noChangeArrowheads="1"/>
          </p:cNvSpPr>
          <p:nvPr>
            <p:ph type="dt" sz="half" idx="10"/>
          </p:nvPr>
        </p:nvSpPr>
        <p:spPr>
          <a:ln/>
        </p:spPr>
        <p:txBody>
          <a:bodyPr/>
          <a:lstStyle>
            <a:lvl1pPr>
              <a:defRPr/>
            </a:lvl1pPr>
          </a:lstStyle>
          <a:p>
            <a:pPr>
              <a:defRPr/>
            </a:pPr>
            <a:fld id="{BB36ABF4-D40E-4E2A-A3BB-D530FB0225DA}" type="datetime1">
              <a:rPr lang="en-US"/>
              <a:pPr>
                <a:defRPr/>
              </a:pPr>
              <a:t>5/25/2025</a:t>
            </a:fld>
            <a:endParaRPr lang="en-US"/>
          </a:p>
        </p:txBody>
      </p:sp>
      <p:sp>
        <p:nvSpPr>
          <p:cNvPr id="4" name="Rectangle 10">
            <a:extLst>
              <a:ext uri="{FF2B5EF4-FFF2-40B4-BE49-F238E27FC236}">
                <a16:creationId xmlns:a16="http://schemas.microsoft.com/office/drawing/2014/main" id="{30630BD8-1D19-0F5C-20C8-C66AEEBC4BCB}"/>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5" name="Rectangle 11">
            <a:extLst>
              <a:ext uri="{FF2B5EF4-FFF2-40B4-BE49-F238E27FC236}">
                <a16:creationId xmlns:a16="http://schemas.microsoft.com/office/drawing/2014/main" id="{C4BD6A9A-E3C4-30EC-727F-C7EBAA4CE6D2}"/>
              </a:ext>
            </a:extLst>
          </p:cNvPr>
          <p:cNvSpPr>
            <a:spLocks noGrp="1" noChangeArrowheads="1"/>
          </p:cNvSpPr>
          <p:nvPr>
            <p:ph type="sldNum" sz="quarter" idx="12"/>
          </p:nvPr>
        </p:nvSpPr>
        <p:spPr>
          <a:ln/>
        </p:spPr>
        <p:txBody>
          <a:bodyPr/>
          <a:lstStyle>
            <a:lvl1pPr>
              <a:defRPr/>
            </a:lvl1pPr>
          </a:lstStyle>
          <a:p>
            <a:pPr>
              <a:defRPr/>
            </a:pPr>
            <a:fld id="{8B2C3DCF-E316-441D-9427-C9CDE72DD197}" type="slidenum">
              <a:rPr lang="en-US" altLang="en-US"/>
              <a:pPr>
                <a:defRPr/>
              </a:pPr>
              <a:t>‹#›</a:t>
            </a:fld>
            <a:endParaRPr lang="en-US" altLang="en-US"/>
          </a:p>
        </p:txBody>
      </p:sp>
    </p:spTree>
    <p:extLst>
      <p:ext uri="{BB962C8B-B14F-4D97-AF65-F5344CB8AC3E}">
        <p14:creationId xmlns:p14="http://schemas.microsoft.com/office/powerpoint/2010/main" val="2281544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8DD04D42-E65D-F640-8ADB-E0AA341FCAF0}"/>
              </a:ext>
            </a:extLst>
          </p:cNvPr>
          <p:cNvSpPr>
            <a:spLocks noGrp="1" noChangeArrowheads="1"/>
          </p:cNvSpPr>
          <p:nvPr>
            <p:ph type="dt" sz="half" idx="10"/>
          </p:nvPr>
        </p:nvSpPr>
        <p:spPr>
          <a:ln/>
        </p:spPr>
        <p:txBody>
          <a:bodyPr/>
          <a:lstStyle>
            <a:lvl1pPr>
              <a:defRPr/>
            </a:lvl1pPr>
          </a:lstStyle>
          <a:p>
            <a:pPr>
              <a:defRPr/>
            </a:pPr>
            <a:fld id="{A436E103-4242-4A55-9BB0-7FD9A15612F8}" type="datetime1">
              <a:rPr lang="en-US"/>
              <a:pPr>
                <a:defRPr/>
              </a:pPr>
              <a:t>5/25/2025</a:t>
            </a:fld>
            <a:endParaRPr lang="en-US"/>
          </a:p>
        </p:txBody>
      </p:sp>
      <p:sp>
        <p:nvSpPr>
          <p:cNvPr id="3" name="Rectangle 10">
            <a:extLst>
              <a:ext uri="{FF2B5EF4-FFF2-40B4-BE49-F238E27FC236}">
                <a16:creationId xmlns:a16="http://schemas.microsoft.com/office/drawing/2014/main" id="{33183031-2578-29D0-FEE2-53D370483341}"/>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4" name="Rectangle 11">
            <a:extLst>
              <a:ext uri="{FF2B5EF4-FFF2-40B4-BE49-F238E27FC236}">
                <a16:creationId xmlns:a16="http://schemas.microsoft.com/office/drawing/2014/main" id="{2DF6E49F-F8F7-6AD9-311B-AD4D7C644C77}"/>
              </a:ext>
            </a:extLst>
          </p:cNvPr>
          <p:cNvSpPr>
            <a:spLocks noGrp="1" noChangeArrowheads="1"/>
          </p:cNvSpPr>
          <p:nvPr>
            <p:ph type="sldNum" sz="quarter" idx="12"/>
          </p:nvPr>
        </p:nvSpPr>
        <p:spPr>
          <a:ln/>
        </p:spPr>
        <p:txBody>
          <a:bodyPr/>
          <a:lstStyle>
            <a:lvl1pPr>
              <a:defRPr/>
            </a:lvl1pPr>
          </a:lstStyle>
          <a:p>
            <a:pPr>
              <a:defRPr/>
            </a:pPr>
            <a:fld id="{86E97224-3F2B-4871-B6DE-65799ACA2715}" type="slidenum">
              <a:rPr lang="en-US" altLang="en-US"/>
              <a:pPr>
                <a:defRPr/>
              </a:pPr>
              <a:t>‹#›</a:t>
            </a:fld>
            <a:endParaRPr lang="en-US" altLang="en-US"/>
          </a:p>
        </p:txBody>
      </p:sp>
    </p:spTree>
    <p:extLst>
      <p:ext uri="{BB962C8B-B14F-4D97-AF65-F5344CB8AC3E}">
        <p14:creationId xmlns:p14="http://schemas.microsoft.com/office/powerpoint/2010/main" val="2625833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a:extLst>
              <a:ext uri="{FF2B5EF4-FFF2-40B4-BE49-F238E27FC236}">
                <a16:creationId xmlns:a16="http://schemas.microsoft.com/office/drawing/2014/main" id="{FFCF3EF9-65BC-8FF8-347A-09E6E6BEE398}"/>
              </a:ext>
            </a:extLst>
          </p:cNvPr>
          <p:cNvSpPr>
            <a:spLocks noGrp="1" noChangeArrowheads="1"/>
          </p:cNvSpPr>
          <p:nvPr>
            <p:ph type="dt" sz="half" idx="10"/>
          </p:nvPr>
        </p:nvSpPr>
        <p:spPr>
          <a:ln/>
        </p:spPr>
        <p:txBody>
          <a:bodyPr/>
          <a:lstStyle>
            <a:lvl1pPr>
              <a:defRPr/>
            </a:lvl1pPr>
          </a:lstStyle>
          <a:p>
            <a:pPr>
              <a:defRPr/>
            </a:pPr>
            <a:fld id="{25E76D17-247E-4689-AB40-3037138C649C}" type="datetime1">
              <a:rPr lang="en-US"/>
              <a:pPr>
                <a:defRPr/>
              </a:pPr>
              <a:t>5/25/2025</a:t>
            </a:fld>
            <a:endParaRPr lang="en-US"/>
          </a:p>
        </p:txBody>
      </p:sp>
      <p:sp>
        <p:nvSpPr>
          <p:cNvPr id="6" name="Rectangle 10">
            <a:extLst>
              <a:ext uri="{FF2B5EF4-FFF2-40B4-BE49-F238E27FC236}">
                <a16:creationId xmlns:a16="http://schemas.microsoft.com/office/drawing/2014/main" id="{30F5174E-1DE5-8CF3-469C-06B0BBD88C01}"/>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7" name="Rectangle 11">
            <a:extLst>
              <a:ext uri="{FF2B5EF4-FFF2-40B4-BE49-F238E27FC236}">
                <a16:creationId xmlns:a16="http://schemas.microsoft.com/office/drawing/2014/main" id="{BEFCFEFA-E6F7-6215-7118-F4662CE5B841}"/>
              </a:ext>
            </a:extLst>
          </p:cNvPr>
          <p:cNvSpPr>
            <a:spLocks noGrp="1" noChangeArrowheads="1"/>
          </p:cNvSpPr>
          <p:nvPr>
            <p:ph type="sldNum" sz="quarter" idx="12"/>
          </p:nvPr>
        </p:nvSpPr>
        <p:spPr>
          <a:ln/>
        </p:spPr>
        <p:txBody>
          <a:bodyPr/>
          <a:lstStyle>
            <a:lvl1pPr>
              <a:defRPr/>
            </a:lvl1pPr>
          </a:lstStyle>
          <a:p>
            <a:pPr>
              <a:defRPr/>
            </a:pPr>
            <a:fld id="{0742FEDA-3887-4218-A641-0724E1D8DE81}" type="slidenum">
              <a:rPr lang="en-US" altLang="en-US"/>
              <a:pPr>
                <a:defRPr/>
              </a:pPr>
              <a:t>‹#›</a:t>
            </a:fld>
            <a:endParaRPr lang="en-US" altLang="en-US"/>
          </a:p>
        </p:txBody>
      </p:sp>
    </p:spTree>
    <p:extLst>
      <p:ext uri="{BB962C8B-B14F-4D97-AF65-F5344CB8AC3E}">
        <p14:creationId xmlns:p14="http://schemas.microsoft.com/office/powerpoint/2010/main" val="1738117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a:extLst>
              <a:ext uri="{FF2B5EF4-FFF2-40B4-BE49-F238E27FC236}">
                <a16:creationId xmlns:a16="http://schemas.microsoft.com/office/drawing/2014/main" id="{BA405EF8-018C-8F13-FF79-494D9E064F27}"/>
              </a:ext>
            </a:extLst>
          </p:cNvPr>
          <p:cNvSpPr>
            <a:spLocks noGrp="1" noChangeArrowheads="1"/>
          </p:cNvSpPr>
          <p:nvPr>
            <p:ph type="dt" sz="half" idx="10"/>
          </p:nvPr>
        </p:nvSpPr>
        <p:spPr>
          <a:ln/>
        </p:spPr>
        <p:txBody>
          <a:bodyPr/>
          <a:lstStyle>
            <a:lvl1pPr>
              <a:defRPr/>
            </a:lvl1pPr>
          </a:lstStyle>
          <a:p>
            <a:pPr>
              <a:defRPr/>
            </a:pPr>
            <a:fld id="{683846EF-97FB-4D34-A526-999E1A696A40}" type="datetime1">
              <a:rPr lang="en-US"/>
              <a:pPr>
                <a:defRPr/>
              </a:pPr>
              <a:t>5/25/2025</a:t>
            </a:fld>
            <a:endParaRPr lang="en-US"/>
          </a:p>
        </p:txBody>
      </p:sp>
      <p:sp>
        <p:nvSpPr>
          <p:cNvPr id="6" name="Rectangle 10">
            <a:extLst>
              <a:ext uri="{FF2B5EF4-FFF2-40B4-BE49-F238E27FC236}">
                <a16:creationId xmlns:a16="http://schemas.microsoft.com/office/drawing/2014/main" id="{692EAF81-C76F-1912-1602-A8A135039063}"/>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7" name="Rectangle 11">
            <a:extLst>
              <a:ext uri="{FF2B5EF4-FFF2-40B4-BE49-F238E27FC236}">
                <a16:creationId xmlns:a16="http://schemas.microsoft.com/office/drawing/2014/main" id="{75B2E5E6-961C-C8B8-8750-C4E066F81DBE}"/>
              </a:ext>
            </a:extLst>
          </p:cNvPr>
          <p:cNvSpPr>
            <a:spLocks noGrp="1" noChangeArrowheads="1"/>
          </p:cNvSpPr>
          <p:nvPr>
            <p:ph type="sldNum" sz="quarter" idx="12"/>
          </p:nvPr>
        </p:nvSpPr>
        <p:spPr>
          <a:ln/>
        </p:spPr>
        <p:txBody>
          <a:bodyPr/>
          <a:lstStyle>
            <a:lvl1pPr>
              <a:defRPr/>
            </a:lvl1pPr>
          </a:lstStyle>
          <a:p>
            <a:pPr>
              <a:defRPr/>
            </a:pPr>
            <a:fld id="{AE03B8CA-867A-47BE-AED6-407E5EBEBEA6}" type="slidenum">
              <a:rPr lang="en-US" altLang="en-US"/>
              <a:pPr>
                <a:defRPr/>
              </a:pPr>
              <a:t>‹#›</a:t>
            </a:fld>
            <a:endParaRPr lang="en-US" altLang="en-US"/>
          </a:p>
        </p:txBody>
      </p:sp>
    </p:spTree>
    <p:extLst>
      <p:ext uri="{BB962C8B-B14F-4D97-AF65-F5344CB8AC3E}">
        <p14:creationId xmlns:p14="http://schemas.microsoft.com/office/powerpoint/2010/main" val="2180242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jpe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3.jpe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6">
            <a:extLst>
              <a:ext uri="{FF2B5EF4-FFF2-40B4-BE49-F238E27FC236}">
                <a16:creationId xmlns:a16="http://schemas.microsoft.com/office/drawing/2014/main" id="{63C7DC51-C67F-9089-7D49-DF4862724D8C}"/>
              </a:ext>
            </a:extLst>
          </p:cNvPr>
          <p:cNvGrpSpPr>
            <a:grpSpLocks/>
          </p:cNvGrpSpPr>
          <p:nvPr/>
        </p:nvGrpSpPr>
        <p:grpSpPr bwMode="auto">
          <a:xfrm>
            <a:off x="457200" y="992188"/>
            <a:ext cx="8153400" cy="1600200"/>
            <a:chOff x="288" y="625"/>
            <a:chExt cx="5136" cy="1008"/>
          </a:xfrm>
        </p:grpSpPr>
        <p:sp>
          <p:nvSpPr>
            <p:cNvPr id="1032" name="Arc 2">
              <a:extLst>
                <a:ext uri="{FF2B5EF4-FFF2-40B4-BE49-F238E27FC236}">
                  <a16:creationId xmlns:a16="http://schemas.microsoft.com/office/drawing/2014/main" id="{171F074B-08D4-BA09-F4EE-7960951FDE70}"/>
                </a:ext>
              </a:extLst>
            </p:cNvPr>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2" name="Arc 3">
              <a:extLst>
                <a:ext uri="{FF2B5EF4-FFF2-40B4-BE49-F238E27FC236}">
                  <a16:creationId xmlns:a16="http://schemas.microsoft.com/office/drawing/2014/main" id="{4D52373B-C871-7EC7-E3C9-B907D300C555}"/>
                </a:ext>
              </a:extLst>
            </p:cNvPr>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3" name="Arc 4">
              <a:extLst>
                <a:ext uri="{FF2B5EF4-FFF2-40B4-BE49-F238E27FC236}">
                  <a16:creationId xmlns:a16="http://schemas.microsoft.com/office/drawing/2014/main" id="{9ED41E83-1D3E-F8D3-4BF1-837500D63127}"/>
                </a:ext>
              </a:extLst>
            </p:cNvPr>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2059" name="AutoShape 5">
              <a:extLst>
                <a:ext uri="{FF2B5EF4-FFF2-40B4-BE49-F238E27FC236}">
                  <a16:creationId xmlns:a16="http://schemas.microsoft.com/office/drawing/2014/main" id="{A49D3628-113D-B2FE-A9E9-08520A5BA8B1}"/>
                </a:ext>
              </a:extLst>
            </p:cNvPr>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a:defRPr/>
              </a:pPr>
              <a:endParaRPr lang="en-US" altLang="en-US"/>
            </a:p>
          </p:txBody>
        </p:sp>
      </p:grpSp>
      <p:sp>
        <p:nvSpPr>
          <p:cNvPr id="1027" name="Rectangle 7">
            <a:extLst>
              <a:ext uri="{FF2B5EF4-FFF2-40B4-BE49-F238E27FC236}">
                <a16:creationId xmlns:a16="http://schemas.microsoft.com/office/drawing/2014/main" id="{AA2BFEF2-A710-35B8-F54D-79A069B48825}"/>
              </a:ext>
            </a:extLst>
          </p:cNvPr>
          <p:cNvSpPr>
            <a:spLocks noGrp="1" noChangeArrowheads="1"/>
          </p:cNvSpPr>
          <p:nvPr>
            <p:ph type="title"/>
          </p:nvPr>
        </p:nvSpPr>
        <p:spPr bwMode="auto">
          <a:xfrm>
            <a:off x="6858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n-US"/>
              <a:t>Click to edit Master title style</a:t>
            </a:r>
          </a:p>
        </p:txBody>
      </p:sp>
      <p:sp>
        <p:nvSpPr>
          <p:cNvPr id="1028" name="Rectangle 8">
            <a:extLst>
              <a:ext uri="{FF2B5EF4-FFF2-40B4-BE49-F238E27FC236}">
                <a16:creationId xmlns:a16="http://schemas.microsoft.com/office/drawing/2014/main" id="{FF263B25-1149-AA4C-17B7-7B2D306D615F}"/>
              </a:ext>
            </a:extLst>
          </p:cNvPr>
          <p:cNvSpPr>
            <a:spLocks noGrp="1" noChangeArrowheads="1"/>
          </p:cNvSpPr>
          <p:nvPr>
            <p:ph type="body" idx="1"/>
          </p:nvPr>
        </p:nvSpPr>
        <p:spPr bwMode="auto">
          <a:xfrm>
            <a:off x="685800" y="20574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3" name="Rectangle 9">
            <a:extLst>
              <a:ext uri="{FF2B5EF4-FFF2-40B4-BE49-F238E27FC236}">
                <a16:creationId xmlns:a16="http://schemas.microsoft.com/office/drawing/2014/main" id="{F21199B8-50FC-1544-B72E-770DF2757D1F}"/>
              </a:ext>
            </a:extLst>
          </p:cNvPr>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baseline="0">
                <a:latin typeface="Arial" charset="0"/>
              </a:defRPr>
            </a:lvl1pPr>
          </a:lstStyle>
          <a:p>
            <a:pPr>
              <a:defRPr/>
            </a:pPr>
            <a:fld id="{3ECBE890-AEDA-4FD3-981A-70C3718B9402}" type="datetime1">
              <a:rPr lang="en-US"/>
              <a:pPr>
                <a:defRPr/>
              </a:pPr>
              <a:t>5/25/2025</a:t>
            </a:fld>
            <a:endParaRPr lang="en-US"/>
          </a:p>
        </p:txBody>
      </p:sp>
      <p:sp>
        <p:nvSpPr>
          <p:cNvPr id="1034" name="Rectangle 10">
            <a:extLst>
              <a:ext uri="{FF2B5EF4-FFF2-40B4-BE49-F238E27FC236}">
                <a16:creationId xmlns:a16="http://schemas.microsoft.com/office/drawing/2014/main" id="{77693EF7-59A9-5548-967E-B682FD672260}"/>
              </a:ext>
            </a:extLst>
          </p:cNvPr>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baseline="0">
                <a:latin typeface="Arial" charset="0"/>
              </a:defRPr>
            </a:lvl1pPr>
          </a:lstStyle>
          <a:p>
            <a:pPr>
              <a:defRPr/>
            </a:pPr>
            <a:r>
              <a:rPr lang="en-US"/>
              <a:t>© Azeman Mustafa, PhD</a:t>
            </a:r>
          </a:p>
        </p:txBody>
      </p:sp>
      <p:sp>
        <p:nvSpPr>
          <p:cNvPr id="1035" name="Rectangle 11">
            <a:extLst>
              <a:ext uri="{FF2B5EF4-FFF2-40B4-BE49-F238E27FC236}">
                <a16:creationId xmlns:a16="http://schemas.microsoft.com/office/drawing/2014/main" id="{51A8818E-9B6C-36C1-7A87-0DB0C85CD983}"/>
              </a:ext>
            </a:extLst>
          </p:cNvPr>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baseline="0">
                <a:latin typeface="Arial" panose="020B0604020202020204" pitchFamily="34" charset="0"/>
              </a:defRPr>
            </a:lvl1pPr>
          </a:lstStyle>
          <a:p>
            <a:pPr>
              <a:defRPr/>
            </a:pPr>
            <a:fld id="{D0460D36-2616-4983-8163-A9DE12EB2BE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436" r:id="rId1"/>
    <p:sldLayoutId id="2147486422" r:id="rId2"/>
    <p:sldLayoutId id="2147486423" r:id="rId3"/>
    <p:sldLayoutId id="2147486424" r:id="rId4"/>
    <p:sldLayoutId id="2147486425" r:id="rId5"/>
    <p:sldLayoutId id="2147486426" r:id="rId6"/>
    <p:sldLayoutId id="2147486427" r:id="rId7"/>
    <p:sldLayoutId id="2147486428" r:id="rId8"/>
    <p:sldLayoutId id="2147486429" r:id="rId9"/>
    <p:sldLayoutId id="2147486430" r:id="rId10"/>
    <p:sldLayoutId id="2147486431" r:id="rId11"/>
    <p:sldLayoutId id="2147486432" r:id="rId12"/>
    <p:sldLayoutId id="2147486433" r:id="rId13"/>
  </p:sldLayoutIdLst>
  <p:hf hdr="0"/>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1EBAEE7C-AD74-479B-DCA2-8139510D2A9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MY" altLang="en-US"/>
          </a:p>
        </p:txBody>
      </p:sp>
      <p:sp>
        <p:nvSpPr>
          <p:cNvPr id="2051" name="Text Placeholder 2">
            <a:extLst>
              <a:ext uri="{FF2B5EF4-FFF2-40B4-BE49-F238E27FC236}">
                <a16:creationId xmlns:a16="http://schemas.microsoft.com/office/drawing/2014/main" id="{83ED8A71-3BB8-E854-6EB9-2EC30C1AC4E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MY" altLang="en-US"/>
          </a:p>
        </p:txBody>
      </p:sp>
      <p:sp>
        <p:nvSpPr>
          <p:cNvPr id="4" name="Date Placeholder 3">
            <a:extLst>
              <a:ext uri="{FF2B5EF4-FFF2-40B4-BE49-F238E27FC236}">
                <a16:creationId xmlns:a16="http://schemas.microsoft.com/office/drawing/2014/main" id="{7A390CFD-39EF-4D24-27AE-76971204A9D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i="0" baseline="0">
                <a:solidFill>
                  <a:prstClr val="black">
                    <a:tint val="75000"/>
                  </a:prstClr>
                </a:solidFill>
                <a:latin typeface="+mn-lt"/>
                <a:cs typeface="+mn-cs"/>
              </a:defRPr>
            </a:lvl1pPr>
          </a:lstStyle>
          <a:p>
            <a:pPr>
              <a:defRPr/>
            </a:pPr>
            <a:fld id="{C9AC16D6-0B0D-40D2-AE2E-5A0AB049A130}" type="datetimeFigureOut">
              <a:rPr lang="en-MY"/>
              <a:pPr>
                <a:defRPr/>
              </a:pPr>
              <a:t>25/5/2025</a:t>
            </a:fld>
            <a:endParaRPr lang="en-MY"/>
          </a:p>
        </p:txBody>
      </p:sp>
      <p:sp>
        <p:nvSpPr>
          <p:cNvPr id="5" name="Footer Placeholder 4">
            <a:extLst>
              <a:ext uri="{FF2B5EF4-FFF2-40B4-BE49-F238E27FC236}">
                <a16:creationId xmlns:a16="http://schemas.microsoft.com/office/drawing/2014/main" id="{B46984B0-75D5-7421-D1CA-C62A5D4ADB4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i="0" baseline="0">
                <a:solidFill>
                  <a:prstClr val="black">
                    <a:tint val="75000"/>
                  </a:prstClr>
                </a:solidFill>
                <a:latin typeface="+mn-lt"/>
                <a:cs typeface="+mn-cs"/>
              </a:defRPr>
            </a:lvl1pPr>
          </a:lstStyle>
          <a:p>
            <a:pPr>
              <a:defRPr/>
            </a:pPr>
            <a:endParaRPr lang="en-MY"/>
          </a:p>
        </p:txBody>
      </p:sp>
      <p:sp>
        <p:nvSpPr>
          <p:cNvPr id="6" name="Slide Number Placeholder 5">
            <a:extLst>
              <a:ext uri="{FF2B5EF4-FFF2-40B4-BE49-F238E27FC236}">
                <a16:creationId xmlns:a16="http://schemas.microsoft.com/office/drawing/2014/main" id="{0620FAF2-A49F-92A3-425B-F7173BB3274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baseline="0">
                <a:solidFill>
                  <a:srgbClr val="898989"/>
                </a:solidFill>
                <a:latin typeface="Calibri" panose="020F0502020204030204" pitchFamily="34" charset="0"/>
              </a:defRPr>
            </a:lvl1pPr>
          </a:lstStyle>
          <a:p>
            <a:pPr>
              <a:defRPr/>
            </a:pPr>
            <a:fld id="{5B282A2C-4B26-429C-8A6C-16343E088957}" type="slidenum">
              <a:rPr lang="en-MY" altLang="en-US"/>
              <a:pPr>
                <a:defRPr/>
              </a:pPr>
              <a:t>‹#›</a:t>
            </a:fld>
            <a:endParaRPr lang="en-MY" altLang="en-US"/>
          </a:p>
        </p:txBody>
      </p:sp>
      <p:pic>
        <p:nvPicPr>
          <p:cNvPr id="2055" name="Picture 7">
            <a:extLst>
              <a:ext uri="{FF2B5EF4-FFF2-40B4-BE49-F238E27FC236}">
                <a16:creationId xmlns:a16="http://schemas.microsoft.com/office/drawing/2014/main" id="{C598F737-E678-4F09-BC75-2DC68DA79D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437" r:id="rId1"/>
    <p:sldLayoutId id="2147486438" r:id="rId2"/>
    <p:sldLayoutId id="2147486439" r:id="rId3"/>
    <p:sldLayoutId id="2147486440" r:id="rId4"/>
    <p:sldLayoutId id="2147486441" r:id="rId5"/>
    <p:sldLayoutId id="2147486442" r:id="rId6"/>
    <p:sldLayoutId id="2147486443" r:id="rId7"/>
    <p:sldLayoutId id="2147486444" r:id="rId8"/>
    <p:sldLayoutId id="2147486445" r:id="rId9"/>
    <p:sldLayoutId id="2147486446" r:id="rId10"/>
    <p:sldLayoutId id="2147486447" r:id="rId11"/>
    <p:sldLayoutId id="2147486448" r:id="rId12"/>
    <p:sldLayoutId id="2147486449"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112" charset="0"/>
        </a:defRPr>
      </a:lvl2pPr>
      <a:lvl3pPr algn="ctr" rtl="0" eaLnBrk="0" fontAlgn="base" hangingPunct="0">
        <a:spcBef>
          <a:spcPct val="0"/>
        </a:spcBef>
        <a:spcAft>
          <a:spcPct val="0"/>
        </a:spcAft>
        <a:defRPr sz="4400">
          <a:solidFill>
            <a:schemeClr val="tx1"/>
          </a:solidFill>
          <a:latin typeface="Calibri" pitchFamily="-112" charset="0"/>
        </a:defRPr>
      </a:lvl3pPr>
      <a:lvl4pPr algn="ctr" rtl="0" eaLnBrk="0" fontAlgn="base" hangingPunct="0">
        <a:spcBef>
          <a:spcPct val="0"/>
        </a:spcBef>
        <a:spcAft>
          <a:spcPct val="0"/>
        </a:spcAft>
        <a:defRPr sz="4400">
          <a:solidFill>
            <a:schemeClr val="tx1"/>
          </a:solidFill>
          <a:latin typeface="Calibri" pitchFamily="-112" charset="0"/>
        </a:defRPr>
      </a:lvl4pPr>
      <a:lvl5pPr algn="ctr" rtl="0" eaLnBrk="0" fontAlgn="base" hangingPunct="0">
        <a:spcBef>
          <a:spcPct val="0"/>
        </a:spcBef>
        <a:spcAft>
          <a:spcPct val="0"/>
        </a:spcAft>
        <a:defRPr sz="4400">
          <a:solidFill>
            <a:schemeClr val="tx1"/>
          </a:solidFill>
          <a:latin typeface="Calibri" pitchFamily="-112" charset="0"/>
        </a:defRPr>
      </a:lvl5pPr>
      <a:lvl6pPr marL="457200" algn="ctr" rtl="0" fontAlgn="base">
        <a:spcBef>
          <a:spcPct val="0"/>
        </a:spcBef>
        <a:spcAft>
          <a:spcPct val="0"/>
        </a:spcAft>
        <a:defRPr sz="4400">
          <a:solidFill>
            <a:schemeClr val="tx1"/>
          </a:solidFill>
          <a:latin typeface="Calibri" pitchFamily="-112" charset="0"/>
        </a:defRPr>
      </a:lvl6pPr>
      <a:lvl7pPr marL="914400" algn="ctr" rtl="0" fontAlgn="base">
        <a:spcBef>
          <a:spcPct val="0"/>
        </a:spcBef>
        <a:spcAft>
          <a:spcPct val="0"/>
        </a:spcAft>
        <a:defRPr sz="4400">
          <a:solidFill>
            <a:schemeClr val="tx1"/>
          </a:solidFill>
          <a:latin typeface="Calibri" pitchFamily="-112" charset="0"/>
        </a:defRPr>
      </a:lvl7pPr>
      <a:lvl8pPr marL="1371600" algn="ctr" rtl="0" fontAlgn="base">
        <a:spcBef>
          <a:spcPct val="0"/>
        </a:spcBef>
        <a:spcAft>
          <a:spcPct val="0"/>
        </a:spcAft>
        <a:defRPr sz="4400">
          <a:solidFill>
            <a:schemeClr val="tx1"/>
          </a:solidFill>
          <a:latin typeface="Calibri" pitchFamily="-112" charset="0"/>
        </a:defRPr>
      </a:lvl8pPr>
      <a:lvl9pPr marL="1828800" algn="ctr" rtl="0" fontAlgn="base">
        <a:spcBef>
          <a:spcPct val="0"/>
        </a:spcBef>
        <a:spcAft>
          <a:spcPct val="0"/>
        </a:spcAft>
        <a:defRPr sz="4400">
          <a:solidFill>
            <a:schemeClr val="tx1"/>
          </a:solidFill>
          <a:latin typeface="Calibri" pitchFamily="-112"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Grafik 8">
            <a:extLst>
              <a:ext uri="{FF2B5EF4-FFF2-40B4-BE49-F238E27FC236}">
                <a16:creationId xmlns:a16="http://schemas.microsoft.com/office/drawing/2014/main" id="{AA36B1DB-B0EF-1024-6BB9-E73176DE4F8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Grafik 3">
            <a:extLst>
              <a:ext uri="{FF2B5EF4-FFF2-40B4-BE49-F238E27FC236}">
                <a16:creationId xmlns:a16="http://schemas.microsoft.com/office/drawing/2014/main" id="{09EAADA6-611B-83CC-F5A2-EB3F1A40AA8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6629400"/>
            <a:ext cx="91440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2500" name="Rectangle 4">
            <a:extLst>
              <a:ext uri="{FF2B5EF4-FFF2-40B4-BE49-F238E27FC236}">
                <a16:creationId xmlns:a16="http://schemas.microsoft.com/office/drawing/2014/main" id="{C78BE910-3B84-AEE1-BF1E-58B296A8B662}"/>
              </a:ext>
            </a:extLst>
          </p:cNvPr>
          <p:cNvSpPr>
            <a:spLocks noChangeArrowheads="1"/>
          </p:cNvSpPr>
          <p:nvPr/>
        </p:nvSpPr>
        <p:spPr bwMode="auto">
          <a:xfrm>
            <a:off x="8458200" y="6629400"/>
            <a:ext cx="685800" cy="228600"/>
          </a:xfrm>
          <a:prstGeom prst="rect">
            <a:avLst/>
          </a:prstGeom>
          <a:noFill/>
          <a:ln>
            <a:noFill/>
          </a:ln>
          <a:effectLst/>
        </p:spPr>
        <p:txBody>
          <a:bodyPr lIns="0" tIns="0" rIns="180000" bIns="0" anchor="ct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algn="r" eaLnBrk="1" hangingPunct="1">
              <a:defRPr/>
            </a:pPr>
            <a:r>
              <a:rPr lang="de-DE" altLang="en-US" sz="800" baseline="0">
                <a:solidFill>
                  <a:srgbClr val="808080"/>
                </a:solidFill>
                <a:latin typeface="Arial" panose="020B0604020202020204" pitchFamily="34" charset="0"/>
              </a:rPr>
              <a:t>Page </a:t>
            </a:r>
            <a:fld id="{64C1FD80-C646-4C65-AA7A-70FA88EC4BAD}" type="slidenum">
              <a:rPr lang="de-DE" altLang="en-US" sz="800" baseline="0" smtClean="0">
                <a:solidFill>
                  <a:srgbClr val="808080"/>
                </a:solidFill>
                <a:latin typeface="Arial" panose="020B0604020202020204" pitchFamily="34" charset="0"/>
              </a:rPr>
              <a:pPr algn="r" eaLnBrk="1" hangingPunct="1">
                <a:defRPr/>
              </a:pPr>
              <a:t>‹#›</a:t>
            </a:fld>
            <a:endParaRPr lang="de-DE" altLang="en-US" sz="800" baseline="0">
              <a:solidFill>
                <a:srgbClr val="808080"/>
              </a:solidFill>
              <a:latin typeface="Arial" panose="020B0604020202020204" pitchFamily="34" charset="0"/>
            </a:endParaRPr>
          </a:p>
        </p:txBody>
      </p:sp>
      <p:sp>
        <p:nvSpPr>
          <p:cNvPr id="5125" name="Rectangle 9">
            <a:extLst>
              <a:ext uri="{FF2B5EF4-FFF2-40B4-BE49-F238E27FC236}">
                <a16:creationId xmlns:a16="http://schemas.microsoft.com/office/drawing/2014/main" id="{73BD3D8D-94CD-65E1-9F7A-71CE7E56BB84}"/>
              </a:ext>
            </a:extLst>
          </p:cNvPr>
          <p:cNvSpPr>
            <a:spLocks noChangeArrowheads="1"/>
          </p:cNvSpPr>
          <p:nvPr/>
        </p:nvSpPr>
        <p:spPr bwMode="auto">
          <a:xfrm>
            <a:off x="0" y="6629400"/>
            <a:ext cx="609600" cy="228600"/>
          </a:xfrm>
          <a:prstGeom prst="rect">
            <a:avLst/>
          </a:prstGeom>
          <a:noFill/>
          <a:ln>
            <a:noFill/>
          </a:ln>
        </p:spPr>
        <p:txBody>
          <a:bodyPr lIns="36000" tIns="0" rIns="18000" bIns="0" anchor="ct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algn="r" eaLnBrk="1" hangingPunct="1">
              <a:defRPr/>
            </a:pPr>
            <a:r>
              <a:rPr lang="de-DE" altLang="en-US" sz="800" b="1" baseline="0">
                <a:solidFill>
                  <a:srgbClr val="808080"/>
                </a:solidFill>
                <a:latin typeface="Arial" panose="020B0604020202020204" pitchFamily="34" charset="0"/>
              </a:rPr>
              <a:t>Testo</a:t>
            </a:r>
            <a:r>
              <a:rPr lang="de-DE" altLang="en-US" sz="800" baseline="0">
                <a:solidFill>
                  <a:srgbClr val="808080"/>
                </a:solidFill>
                <a:latin typeface="Arial" panose="020B0604020202020204" pitchFamily="34" charset="0"/>
              </a:rPr>
              <a:t> </a:t>
            </a:r>
            <a:r>
              <a:rPr lang="de-DE" altLang="en-US" sz="800" b="1" baseline="0">
                <a:solidFill>
                  <a:srgbClr val="808080"/>
                </a:solidFill>
                <a:latin typeface="Arial" panose="020B0604020202020204" pitchFamily="34" charset="0"/>
              </a:rPr>
              <a:t>USA</a:t>
            </a:r>
            <a:r>
              <a:rPr lang="de-DE" altLang="en-US" sz="800" baseline="0">
                <a:solidFill>
                  <a:srgbClr val="808080"/>
                </a:solidFill>
                <a:latin typeface="Arial" panose="020B0604020202020204" pitchFamily="34" charset="0"/>
              </a:rPr>
              <a:t>,</a:t>
            </a:r>
          </a:p>
        </p:txBody>
      </p:sp>
      <p:sp>
        <p:nvSpPr>
          <p:cNvPr id="3078" name="Rectangle 12">
            <a:extLst>
              <a:ext uri="{FF2B5EF4-FFF2-40B4-BE49-F238E27FC236}">
                <a16:creationId xmlns:a16="http://schemas.microsoft.com/office/drawing/2014/main" id="{3A3AAF6A-90F5-F729-45F4-342816DE2675}"/>
              </a:ext>
            </a:extLst>
          </p:cNvPr>
          <p:cNvSpPr>
            <a:spLocks noGrp="1" noChangeArrowheads="1"/>
          </p:cNvSpPr>
          <p:nvPr>
            <p:ph type="title"/>
          </p:nvPr>
        </p:nvSpPr>
        <p:spPr bwMode="auto">
          <a:xfrm>
            <a:off x="381000" y="590550"/>
            <a:ext cx="548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endParaRPr lang="de-DE" altLang="en-US"/>
          </a:p>
        </p:txBody>
      </p:sp>
      <p:sp>
        <p:nvSpPr>
          <p:cNvPr id="5127" name="Fußz">
            <a:extLst>
              <a:ext uri="{FF2B5EF4-FFF2-40B4-BE49-F238E27FC236}">
                <a16:creationId xmlns:a16="http://schemas.microsoft.com/office/drawing/2014/main" id="{5692653A-13D9-2F51-32D0-7126D553928D}"/>
              </a:ext>
            </a:extLst>
          </p:cNvPr>
          <p:cNvSpPr>
            <a:spLocks noChangeArrowheads="1"/>
          </p:cNvSpPr>
          <p:nvPr/>
        </p:nvSpPr>
        <p:spPr bwMode="auto">
          <a:xfrm>
            <a:off x="609600" y="6629400"/>
            <a:ext cx="7467600" cy="228600"/>
          </a:xfrm>
          <a:prstGeom prst="rect">
            <a:avLst/>
          </a:prstGeom>
          <a:noFill/>
          <a:ln>
            <a:noFill/>
          </a:ln>
        </p:spPr>
        <p:txBody>
          <a:bodyPr lIns="0" tIns="0" rIns="0" bIns="0" anchor="ct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defRPr/>
            </a:pPr>
            <a:r>
              <a:rPr lang="de-DE" altLang="en-US" sz="800" baseline="0">
                <a:solidFill>
                  <a:srgbClr val="808080"/>
                </a:solidFill>
                <a:latin typeface="Arial" panose="020B0604020202020204" pitchFamily="34" charset="0"/>
              </a:rPr>
              <a:t>Presentation Title (version), Author, Date, Confidentiality </a:t>
            </a:r>
          </a:p>
        </p:txBody>
      </p:sp>
      <p:sp>
        <p:nvSpPr>
          <p:cNvPr id="3080" name="Rectangle 14">
            <a:extLst>
              <a:ext uri="{FF2B5EF4-FFF2-40B4-BE49-F238E27FC236}">
                <a16:creationId xmlns:a16="http://schemas.microsoft.com/office/drawing/2014/main" id="{3DF786E2-2F05-BAE6-5E2D-2642516D8E27}"/>
              </a:ext>
            </a:extLst>
          </p:cNvPr>
          <p:cNvSpPr>
            <a:spLocks noGrp="1" noChangeArrowheads="1"/>
          </p:cNvSpPr>
          <p:nvPr>
            <p:ph type="body" idx="1"/>
          </p:nvPr>
        </p:nvSpPr>
        <p:spPr bwMode="auto">
          <a:xfrm>
            <a:off x="381000" y="1125538"/>
            <a:ext cx="8655050" cy="539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en-US"/>
              <a:t>Click here to change the format</a:t>
            </a:r>
          </a:p>
          <a:p>
            <a:pPr lvl="1"/>
            <a:r>
              <a:rPr lang="de-DE" altLang="en-US"/>
              <a:t>Second Level</a:t>
            </a:r>
          </a:p>
          <a:p>
            <a:pPr lvl="2"/>
            <a:r>
              <a:rPr lang="de-DE" altLang="en-US"/>
              <a:t>Third Level</a:t>
            </a:r>
          </a:p>
        </p:txBody>
      </p:sp>
    </p:spTree>
  </p:cSld>
  <p:clrMap bg1="lt1" tx1="dk1" bg2="lt2" tx2="dk2" accent1="accent1" accent2="accent2" accent3="accent3" accent4="accent4" accent5="accent5" accent6="accent6" hlink="hlink" folHlink="folHlink"/>
  <p:sldLayoutIdLst>
    <p:sldLayoutId id="2147486450" r:id="rId1"/>
    <p:sldLayoutId id="2147486434" r:id="rId2"/>
    <p:sldLayoutId id="2147486435" r:id="rId3"/>
    <p:sldLayoutId id="2147486451" r:id="rId4"/>
  </p:sldLayoutIdLst>
  <p:transition spd="med">
    <p:zoom/>
  </p:transition>
  <p:txStyles>
    <p:titleStyle>
      <a:lvl1pPr algn="l" rtl="0" eaLnBrk="0" fontAlgn="base" hangingPunct="0">
        <a:lnSpc>
          <a:spcPts val="1600"/>
        </a:lnSpc>
        <a:spcBef>
          <a:spcPct val="0"/>
        </a:spcBef>
        <a:spcAft>
          <a:spcPct val="0"/>
        </a:spcAft>
        <a:defRPr b="1">
          <a:solidFill>
            <a:srgbClr val="58585A"/>
          </a:solidFill>
          <a:latin typeface="+mj-lt"/>
          <a:ea typeface="+mj-ea"/>
          <a:cs typeface="+mj-cs"/>
        </a:defRPr>
      </a:lvl1pPr>
      <a:lvl2pPr algn="l" rtl="0" eaLnBrk="0" fontAlgn="base" hangingPunct="0">
        <a:lnSpc>
          <a:spcPts val="1600"/>
        </a:lnSpc>
        <a:spcBef>
          <a:spcPct val="0"/>
        </a:spcBef>
        <a:spcAft>
          <a:spcPct val="0"/>
        </a:spcAft>
        <a:defRPr b="1">
          <a:solidFill>
            <a:srgbClr val="58585A"/>
          </a:solidFill>
          <a:latin typeface="Arial" charset="0"/>
        </a:defRPr>
      </a:lvl2pPr>
      <a:lvl3pPr algn="l" rtl="0" eaLnBrk="0" fontAlgn="base" hangingPunct="0">
        <a:lnSpc>
          <a:spcPts val="1600"/>
        </a:lnSpc>
        <a:spcBef>
          <a:spcPct val="0"/>
        </a:spcBef>
        <a:spcAft>
          <a:spcPct val="0"/>
        </a:spcAft>
        <a:defRPr b="1">
          <a:solidFill>
            <a:srgbClr val="58585A"/>
          </a:solidFill>
          <a:latin typeface="Arial" charset="0"/>
        </a:defRPr>
      </a:lvl3pPr>
      <a:lvl4pPr algn="l" rtl="0" eaLnBrk="0" fontAlgn="base" hangingPunct="0">
        <a:lnSpc>
          <a:spcPts val="1600"/>
        </a:lnSpc>
        <a:spcBef>
          <a:spcPct val="0"/>
        </a:spcBef>
        <a:spcAft>
          <a:spcPct val="0"/>
        </a:spcAft>
        <a:defRPr b="1">
          <a:solidFill>
            <a:srgbClr val="58585A"/>
          </a:solidFill>
          <a:latin typeface="Arial" charset="0"/>
        </a:defRPr>
      </a:lvl4pPr>
      <a:lvl5pPr algn="l" rtl="0" eaLnBrk="0" fontAlgn="base" hangingPunct="0">
        <a:lnSpc>
          <a:spcPts val="1600"/>
        </a:lnSpc>
        <a:spcBef>
          <a:spcPct val="0"/>
        </a:spcBef>
        <a:spcAft>
          <a:spcPct val="0"/>
        </a:spcAft>
        <a:defRPr b="1">
          <a:solidFill>
            <a:srgbClr val="58585A"/>
          </a:solidFill>
          <a:latin typeface="Arial" charset="0"/>
        </a:defRPr>
      </a:lvl5pPr>
      <a:lvl6pPr marL="457200" algn="l" rtl="0" eaLnBrk="1" fontAlgn="base" hangingPunct="1">
        <a:spcBef>
          <a:spcPct val="0"/>
        </a:spcBef>
        <a:spcAft>
          <a:spcPct val="0"/>
        </a:spcAft>
        <a:defRPr sz="2400">
          <a:solidFill>
            <a:schemeClr val="tx2"/>
          </a:solidFill>
          <a:latin typeface="Arial" charset="0"/>
        </a:defRPr>
      </a:lvl6pPr>
      <a:lvl7pPr marL="914400" algn="l" rtl="0" eaLnBrk="1" fontAlgn="base" hangingPunct="1">
        <a:spcBef>
          <a:spcPct val="0"/>
        </a:spcBef>
        <a:spcAft>
          <a:spcPct val="0"/>
        </a:spcAft>
        <a:defRPr sz="2400">
          <a:solidFill>
            <a:schemeClr val="tx2"/>
          </a:solidFill>
          <a:latin typeface="Arial" charset="0"/>
        </a:defRPr>
      </a:lvl7pPr>
      <a:lvl8pPr marL="1371600" algn="l" rtl="0" eaLnBrk="1" fontAlgn="base" hangingPunct="1">
        <a:spcBef>
          <a:spcPct val="0"/>
        </a:spcBef>
        <a:spcAft>
          <a:spcPct val="0"/>
        </a:spcAft>
        <a:defRPr sz="2400">
          <a:solidFill>
            <a:schemeClr val="tx2"/>
          </a:solidFill>
          <a:latin typeface="Arial" charset="0"/>
        </a:defRPr>
      </a:lvl8pPr>
      <a:lvl9pPr marL="1828800" algn="l" rtl="0" eaLnBrk="1" fontAlgn="base" hangingPunct="1">
        <a:spcBef>
          <a:spcPct val="0"/>
        </a:spcBef>
        <a:spcAft>
          <a:spcPct val="0"/>
        </a:spcAft>
        <a:defRPr sz="2400">
          <a:solidFill>
            <a:schemeClr val="tx2"/>
          </a:solidFill>
          <a:latin typeface="Arial" charset="0"/>
        </a:defRPr>
      </a:lvl9pPr>
    </p:titleStyle>
    <p:bodyStyle>
      <a:lvl1pPr marL="185738" indent="-185738" algn="l" rtl="0" eaLnBrk="0" fontAlgn="base" hangingPunct="0">
        <a:spcBef>
          <a:spcPct val="50000"/>
        </a:spcBef>
        <a:spcAft>
          <a:spcPct val="0"/>
        </a:spcAft>
        <a:buClr>
          <a:schemeClr val="accent1"/>
        </a:buClr>
        <a:buSzPct val="110000"/>
        <a:buChar char="•"/>
        <a:defRPr sz="2400" b="1">
          <a:solidFill>
            <a:srgbClr val="58585A"/>
          </a:solidFill>
          <a:latin typeface="+mn-lt"/>
          <a:ea typeface="+mn-ea"/>
          <a:cs typeface="+mn-cs"/>
        </a:defRPr>
      </a:lvl1pPr>
      <a:lvl2pPr marL="569913" algn="l" rtl="0" eaLnBrk="0" fontAlgn="base" hangingPunct="0">
        <a:spcBef>
          <a:spcPct val="50000"/>
        </a:spcBef>
        <a:spcAft>
          <a:spcPct val="0"/>
        </a:spcAft>
        <a:defRPr sz="2000">
          <a:solidFill>
            <a:srgbClr val="58585A"/>
          </a:solidFill>
          <a:latin typeface="+mn-lt"/>
        </a:defRPr>
      </a:lvl2pPr>
      <a:lvl3pPr marL="1139825" algn="l" rtl="0" eaLnBrk="0" fontAlgn="base" hangingPunct="0">
        <a:spcBef>
          <a:spcPct val="50000"/>
        </a:spcBef>
        <a:spcAft>
          <a:spcPct val="0"/>
        </a:spcAft>
        <a:defRPr sz="1600">
          <a:solidFill>
            <a:srgbClr val="58585A"/>
          </a:solidFill>
          <a:latin typeface="+mn-lt"/>
        </a:defRPr>
      </a:lvl3pPr>
      <a:lvl4pPr marL="1619250" algn="l" rtl="0" eaLnBrk="0" fontAlgn="base" hangingPunct="0">
        <a:spcBef>
          <a:spcPct val="20000"/>
        </a:spcBef>
        <a:spcAft>
          <a:spcPct val="0"/>
        </a:spcAft>
        <a:defRPr sz="1400">
          <a:solidFill>
            <a:schemeClr val="tx1"/>
          </a:solidFill>
          <a:latin typeface="+mn-lt"/>
        </a:defRPr>
      </a:lvl4pPr>
      <a:lvl5pPr marL="2190750" algn="l" rtl="0" eaLnBrk="0" fontAlgn="base" hangingPunct="0">
        <a:spcBef>
          <a:spcPct val="20000"/>
        </a:spcBef>
        <a:spcAft>
          <a:spcPct val="0"/>
        </a:spcAft>
        <a:defRPr sz="1400">
          <a:solidFill>
            <a:schemeClr val="tx1"/>
          </a:solidFill>
          <a:latin typeface="+mn-lt"/>
        </a:defRPr>
      </a:lvl5pPr>
      <a:lvl6pPr marL="2647950" algn="l" rtl="0" eaLnBrk="1" fontAlgn="base" hangingPunct="1">
        <a:spcBef>
          <a:spcPct val="20000"/>
        </a:spcBef>
        <a:spcAft>
          <a:spcPct val="0"/>
        </a:spcAft>
        <a:defRPr sz="1400">
          <a:solidFill>
            <a:schemeClr val="tx1"/>
          </a:solidFill>
          <a:latin typeface="+mn-lt"/>
        </a:defRPr>
      </a:lvl6pPr>
      <a:lvl7pPr marL="3105150" algn="l" rtl="0" eaLnBrk="1" fontAlgn="base" hangingPunct="1">
        <a:spcBef>
          <a:spcPct val="20000"/>
        </a:spcBef>
        <a:spcAft>
          <a:spcPct val="0"/>
        </a:spcAft>
        <a:defRPr sz="1400">
          <a:solidFill>
            <a:schemeClr val="tx1"/>
          </a:solidFill>
          <a:latin typeface="+mn-lt"/>
        </a:defRPr>
      </a:lvl7pPr>
      <a:lvl8pPr marL="3562350" algn="l" rtl="0" eaLnBrk="1" fontAlgn="base" hangingPunct="1">
        <a:spcBef>
          <a:spcPct val="20000"/>
        </a:spcBef>
        <a:spcAft>
          <a:spcPct val="0"/>
        </a:spcAft>
        <a:defRPr sz="1400">
          <a:solidFill>
            <a:schemeClr val="tx1"/>
          </a:solidFill>
          <a:latin typeface="+mn-lt"/>
        </a:defRPr>
      </a:lvl8pPr>
      <a:lvl9pPr marL="4019550" algn="l" rtl="0" eaLnBrk="1" fontAlgn="base" hangingPunct="1">
        <a:spcBef>
          <a:spcPct val="20000"/>
        </a:spcBef>
        <a:spcAft>
          <a:spcPct val="0"/>
        </a:spcAft>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0.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wmf"/></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w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7.wmf"/><Relationship Id="rId5" Type="http://schemas.openxmlformats.org/officeDocument/2006/relationships/oleObject" Target="../embeddings/oleObject9.bin"/><Relationship Id="rId4" Type="http://schemas.openxmlformats.org/officeDocument/2006/relationships/image" Target="../media/image26.wmf"/></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1.wmf"/></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oleObject" Target="../embeddings/oleObject12.bin"/><Relationship Id="rId7" Type="http://schemas.openxmlformats.org/officeDocument/2006/relationships/customXml" Target="../ink/ink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40.png"/><Relationship Id="rId5" Type="http://schemas.openxmlformats.org/officeDocument/2006/relationships/customXml" Target="../ink/ink1.xml"/><Relationship Id="rId4" Type="http://schemas.openxmlformats.org/officeDocument/2006/relationships/image" Target="../media/image33.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4.wmf"/></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37.wmf"/><Relationship Id="rId5" Type="http://schemas.openxmlformats.org/officeDocument/2006/relationships/oleObject" Target="../embeddings/oleObject15.bin"/><Relationship Id="rId4" Type="http://schemas.openxmlformats.org/officeDocument/2006/relationships/image" Target="../media/image36.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8.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9.w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oleObject" Target="../embeddings/oleObject18.bin"/><Relationship Id="rId7"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3.wmf"/><Relationship Id="rId5" Type="http://schemas.openxmlformats.org/officeDocument/2006/relationships/oleObject" Target="../embeddings/oleObject19.bin"/><Relationship Id="rId4" Type="http://schemas.openxmlformats.org/officeDocument/2006/relationships/image" Target="../media/image42.emf"/><Relationship Id="rId9" Type="http://schemas.openxmlformats.org/officeDocument/2006/relationships/image" Target="../media/image27.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5.w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47.png"/><Relationship Id="rId5" Type="http://schemas.openxmlformats.org/officeDocument/2006/relationships/oleObject" Target="../embeddings/oleObject23.bin"/><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4.bin"/><Relationship Id="rId7" Type="http://schemas.openxmlformats.org/officeDocument/2006/relationships/image" Target="../media/image22.wmf"/><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oleObject" Target="../embeddings/oleObject6.bin"/><Relationship Id="rId5" Type="http://schemas.openxmlformats.org/officeDocument/2006/relationships/image" Target="../media/image49.png"/><Relationship Id="rId4" Type="http://schemas.openxmlformats.org/officeDocument/2006/relationships/image" Target="../media/image48.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5.bin"/><Relationship Id="rId7" Type="http://schemas.openxmlformats.org/officeDocument/2006/relationships/image" Target="../media/image22.wmf"/><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oleObject" Target="../embeddings/oleObject6.bin"/><Relationship Id="rId5" Type="http://schemas.openxmlformats.org/officeDocument/2006/relationships/image" Target="../media/image49.png"/><Relationship Id="rId4" Type="http://schemas.openxmlformats.org/officeDocument/2006/relationships/image" Target="../media/image50.wmf"/></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2.emf"/><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oleObject" Target="../embeddings/oleObject27.bin"/><Relationship Id="rId5" Type="http://schemas.openxmlformats.org/officeDocument/2006/relationships/image" Target="../media/image51.emf"/><Relationship Id="rId4" Type="http://schemas.openxmlformats.org/officeDocument/2006/relationships/oleObject" Target="../embeddings/oleObject26.bin"/></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3.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55.wmf"/><Relationship Id="rId5" Type="http://schemas.openxmlformats.org/officeDocument/2006/relationships/oleObject" Target="../embeddings/oleObject30.bin"/><Relationship Id="rId4" Type="http://schemas.openxmlformats.org/officeDocument/2006/relationships/image" Target="../media/image54.w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57.wmf"/><Relationship Id="rId5" Type="http://schemas.openxmlformats.org/officeDocument/2006/relationships/oleObject" Target="../embeddings/oleObject32.bin"/><Relationship Id="rId4" Type="http://schemas.openxmlformats.org/officeDocument/2006/relationships/image" Target="../media/image56.wmf"/></Relationships>
</file>

<file path=ppt/slides/_rels/slide43.xml.rels><?xml version="1.0" encoding="UTF-8" standalone="yes"?>
<Relationships xmlns="http://schemas.openxmlformats.org/package/2006/relationships"><Relationship Id="rId8" Type="http://schemas.openxmlformats.org/officeDocument/2006/relationships/image" Target="../media/image60.wmf"/><Relationship Id="rId13" Type="http://schemas.openxmlformats.org/officeDocument/2006/relationships/oleObject" Target="../embeddings/oleObject38.bin"/><Relationship Id="rId3" Type="http://schemas.openxmlformats.org/officeDocument/2006/relationships/oleObject" Target="../embeddings/oleObject33.bin"/><Relationship Id="rId7" Type="http://schemas.openxmlformats.org/officeDocument/2006/relationships/oleObject" Target="../embeddings/oleObject35.bin"/><Relationship Id="rId12" Type="http://schemas.openxmlformats.org/officeDocument/2006/relationships/image" Target="../media/image62.wmf"/><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59.wmf"/><Relationship Id="rId11" Type="http://schemas.openxmlformats.org/officeDocument/2006/relationships/oleObject" Target="../embeddings/oleObject37.bin"/><Relationship Id="rId5" Type="http://schemas.openxmlformats.org/officeDocument/2006/relationships/oleObject" Target="../embeddings/oleObject34.bin"/><Relationship Id="rId10" Type="http://schemas.openxmlformats.org/officeDocument/2006/relationships/image" Target="../media/image61.wmf"/><Relationship Id="rId4" Type="http://schemas.openxmlformats.org/officeDocument/2006/relationships/image" Target="../media/image58.wmf"/><Relationship Id="rId9" Type="http://schemas.openxmlformats.org/officeDocument/2006/relationships/oleObject" Target="../embeddings/oleObject36.bin"/><Relationship Id="rId14" Type="http://schemas.openxmlformats.org/officeDocument/2006/relationships/image" Target="../media/image63.wmf"/></Relationships>
</file>

<file path=ppt/slides/_rels/slide44.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oleObject" Target="../embeddings/oleObject39.bin"/><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65.wmf"/><Relationship Id="rId4" Type="http://schemas.openxmlformats.org/officeDocument/2006/relationships/oleObject" Target="../embeddings/oleObject40.bin"/></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67.wmf"/><Relationship Id="rId5" Type="http://schemas.openxmlformats.org/officeDocument/2006/relationships/oleObject" Target="../embeddings/oleObject42.bin"/><Relationship Id="rId4" Type="http://schemas.openxmlformats.org/officeDocument/2006/relationships/image" Target="../media/image66.w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69.wmf"/><Relationship Id="rId5" Type="http://schemas.openxmlformats.org/officeDocument/2006/relationships/oleObject" Target="../embeddings/oleObject44.bin"/><Relationship Id="rId4" Type="http://schemas.openxmlformats.org/officeDocument/2006/relationships/image" Target="../media/image68.w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0.wmf"/></Relationships>
</file>

<file path=ppt/slides/_rels/slide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wmf"/></Relationships>
</file>

<file path=ppt/slides/_rels/slide50.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oleObject" Target="../embeddings/oleObject46.bin"/><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72.wmf"/><Relationship Id="rId5" Type="http://schemas.openxmlformats.org/officeDocument/2006/relationships/oleObject" Target="../embeddings/oleObject48.bin"/><Relationship Id="rId4" Type="http://schemas.openxmlformats.org/officeDocument/2006/relationships/image" Target="../media/image66.w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74.wmf"/><Relationship Id="rId5" Type="http://schemas.openxmlformats.org/officeDocument/2006/relationships/oleObject" Target="../embeddings/oleObject50.bin"/><Relationship Id="rId4" Type="http://schemas.openxmlformats.org/officeDocument/2006/relationships/image" Target="../media/image73.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75.wmf"/></Relationships>
</file>

<file path=ppt/slides/_rels/slide54.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oleObject" Target="../embeddings/oleObject52.bin"/><Relationship Id="rId1" Type="http://schemas.openxmlformats.org/officeDocument/2006/relationships/slideLayout" Target="../slideLayouts/slideLayout2.xml"/><Relationship Id="rId5" Type="http://schemas.openxmlformats.org/officeDocument/2006/relationships/image" Target="../media/image77.emf"/><Relationship Id="rId4" Type="http://schemas.openxmlformats.org/officeDocument/2006/relationships/oleObject" Target="../embeddings/oleObject53.bin"/></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54.bin"/><Relationship Id="rId7" Type="http://schemas.openxmlformats.org/officeDocument/2006/relationships/image" Target="../media/image80.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79.wmf"/><Relationship Id="rId5" Type="http://schemas.openxmlformats.org/officeDocument/2006/relationships/oleObject" Target="../embeddings/oleObject55.bin"/><Relationship Id="rId4" Type="http://schemas.openxmlformats.org/officeDocument/2006/relationships/image" Target="../media/image78.wmf"/></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56.bin"/><Relationship Id="rId7" Type="http://schemas.openxmlformats.org/officeDocument/2006/relationships/image" Target="../media/image80.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82.wmf"/><Relationship Id="rId5" Type="http://schemas.openxmlformats.org/officeDocument/2006/relationships/oleObject" Target="../embeddings/oleObject57.bin"/><Relationship Id="rId4" Type="http://schemas.openxmlformats.org/officeDocument/2006/relationships/image" Target="../media/image81.wmf"/></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58.bin"/><Relationship Id="rId7" Type="http://schemas.openxmlformats.org/officeDocument/2006/relationships/image" Target="../media/image80.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84.wmf"/><Relationship Id="rId5" Type="http://schemas.openxmlformats.org/officeDocument/2006/relationships/oleObject" Target="../embeddings/oleObject59.bin"/><Relationship Id="rId4" Type="http://schemas.openxmlformats.org/officeDocument/2006/relationships/image" Target="../media/image83.w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oleObject" Target="../embeddings/oleObject60.bin"/><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oleObject" Target="../embeddings/oleObject61.bin"/><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oleObject" Target="../embeddings/oleObject65.bin"/><Relationship Id="rId3" Type="http://schemas.openxmlformats.org/officeDocument/2006/relationships/image" Target="../media/image88.emf"/><Relationship Id="rId7" Type="http://schemas.openxmlformats.org/officeDocument/2006/relationships/image" Target="../media/image90.emf"/><Relationship Id="rId2" Type="http://schemas.openxmlformats.org/officeDocument/2006/relationships/oleObject" Target="../embeddings/oleObject62.bin"/><Relationship Id="rId1" Type="http://schemas.openxmlformats.org/officeDocument/2006/relationships/slideLayout" Target="../slideLayouts/slideLayout2.xml"/><Relationship Id="rId6" Type="http://schemas.openxmlformats.org/officeDocument/2006/relationships/oleObject" Target="../embeddings/oleObject64.bin"/><Relationship Id="rId11" Type="http://schemas.openxmlformats.org/officeDocument/2006/relationships/image" Target="../media/image92.emf"/><Relationship Id="rId5" Type="http://schemas.openxmlformats.org/officeDocument/2006/relationships/image" Target="../media/image89.emf"/><Relationship Id="rId10" Type="http://schemas.openxmlformats.org/officeDocument/2006/relationships/oleObject" Target="../embeddings/oleObject66.bin"/><Relationship Id="rId4" Type="http://schemas.openxmlformats.org/officeDocument/2006/relationships/oleObject" Target="../embeddings/oleObject63.bin"/><Relationship Id="rId9" Type="http://schemas.openxmlformats.org/officeDocument/2006/relationships/image" Target="../media/image9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wmf"/></Relationships>
</file>

<file path=ppt/slides/_rels/slide8.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wmf"/><Relationship Id="rId5" Type="http://schemas.openxmlformats.org/officeDocument/2006/relationships/oleObject" Target="../embeddings/oleObject3.bin"/><Relationship Id="rId10" Type="http://schemas.openxmlformats.org/officeDocument/2006/relationships/image" Target="../media/image14.wmf"/><Relationship Id="rId4" Type="http://schemas.openxmlformats.org/officeDocument/2006/relationships/image" Target="../media/image11.wmf"/><Relationship Id="rId9"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A43246A4-E8E6-79EF-3A1C-2D2F6F5D915F}"/>
              </a:ext>
            </a:extLst>
          </p:cNvPr>
          <p:cNvSpPr>
            <a:spLocks noGrp="1"/>
          </p:cNvSpPr>
          <p:nvPr>
            <p:ph type="ctrTitle"/>
          </p:nvPr>
        </p:nvSpPr>
        <p:spPr>
          <a:xfrm>
            <a:off x="533400" y="838200"/>
            <a:ext cx="8229600" cy="5410200"/>
          </a:xfrm>
        </p:spPr>
        <p:txBody>
          <a:bodyPr/>
          <a:lstStyle/>
          <a:p>
            <a:pPr marL="342900" indent="-342900">
              <a:spcBef>
                <a:spcPts val="0"/>
              </a:spcBef>
              <a:spcAft>
                <a:spcPts val="0"/>
              </a:spcAft>
              <a:defRPr/>
            </a:pP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r>
              <a:rPr lang="en-US" altLang="zh-CN" sz="3600" b="1" u="sng">
                <a:solidFill>
                  <a:srgbClr val="C00000"/>
                </a:solidFill>
                <a:effectLst>
                  <a:outerShdw blurRad="38100" dist="38100" dir="2700000" algn="tl">
                    <a:srgbClr val="000000">
                      <a:alpha val="43137"/>
                    </a:srgbClr>
                  </a:outerShdw>
                </a:effectLst>
                <a:latin typeface="+mn-lt"/>
                <a:cs typeface="Arial" pitchFamily="34" charset="0"/>
              </a:rPr>
              <a:t>LECTURE 04 </a:t>
            </a: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r>
              <a:rPr lang="en-US" altLang="zh-CN" sz="3600" b="1" dirty="0">
                <a:solidFill>
                  <a:srgbClr val="C00000"/>
                </a:solidFill>
                <a:effectLst>
                  <a:outerShdw blurRad="38100" dist="38100" dir="2700000" algn="tl">
                    <a:srgbClr val="000000">
                      <a:alpha val="43137"/>
                    </a:srgbClr>
                  </a:outerShdw>
                </a:effectLst>
                <a:latin typeface="+mn-lt"/>
                <a:cs typeface="Arial" pitchFamily="34" charset="0"/>
              </a:rPr>
              <a:t>COMBUSTION </a:t>
            </a:r>
            <a:r>
              <a:rPr lang="en-US" sz="3600" b="1" dirty="0">
                <a:solidFill>
                  <a:srgbClr val="C00000"/>
                </a:solidFill>
                <a:effectLst>
                  <a:outerShdw blurRad="38100" dist="38100" dir="2700000" algn="tl">
                    <a:srgbClr val="000000">
                      <a:alpha val="43137"/>
                    </a:srgbClr>
                  </a:outerShdw>
                </a:effectLst>
                <a:latin typeface="+mn-lt"/>
                <a:cs typeface="Arial" pitchFamily="34" charset="0"/>
              </a:rPr>
              <a:t>CALCULATIONS</a:t>
            </a:r>
            <a:br>
              <a:rPr lang="en-US" sz="2800" b="1" dirty="0">
                <a:solidFill>
                  <a:srgbClr val="C00000"/>
                </a:solidFill>
                <a:effectLst>
                  <a:outerShdw blurRad="38100" dist="38100" dir="2700000" algn="tl">
                    <a:srgbClr val="000000">
                      <a:alpha val="43137"/>
                    </a:srgbClr>
                  </a:outerShdw>
                </a:effectLst>
                <a:latin typeface="+mn-lt"/>
                <a:cs typeface="Arial" pitchFamily="34" charset="0"/>
              </a:rPr>
            </a:br>
            <a:br>
              <a:rPr lang="en-US" sz="2800" b="1" dirty="0">
                <a:solidFill>
                  <a:srgbClr val="C00000"/>
                </a:solidFill>
                <a:effectLst>
                  <a:outerShdw blurRad="38100" dist="38100" dir="2700000" algn="tl">
                    <a:srgbClr val="000000">
                      <a:alpha val="43137"/>
                    </a:srgbClr>
                  </a:outerShdw>
                </a:effectLst>
                <a:latin typeface="+mn-lt"/>
                <a:cs typeface="Arial" pitchFamily="34" charset="0"/>
              </a:rPr>
            </a:br>
            <a:r>
              <a:rPr lang="en-US" altLang="zh-CN" sz="2800" b="1" dirty="0">
                <a:solidFill>
                  <a:srgbClr val="C00000"/>
                </a:solidFill>
                <a:effectLst>
                  <a:outerShdw blurRad="38100" dist="38100" dir="2700000" algn="tl">
                    <a:srgbClr val="000000">
                      <a:alpha val="43137"/>
                    </a:srgbClr>
                  </a:outerShdw>
                </a:effectLst>
                <a:cs typeface="Arial" pitchFamily="34" charset="0"/>
              </a:rPr>
              <a:t>(Part  A)</a:t>
            </a:r>
            <a:br>
              <a:rPr lang="en-US" altLang="zh-CN" sz="2800" b="1" u="sng" dirty="0">
                <a:solidFill>
                  <a:srgbClr val="C00000"/>
                </a:solidFill>
                <a:effectLst>
                  <a:outerShdw blurRad="38100" dist="38100" dir="2700000" algn="tl">
                    <a:srgbClr val="000000">
                      <a:alpha val="43137"/>
                    </a:srgbClr>
                  </a:outerShdw>
                </a:effectLst>
                <a:cs typeface="Arial" pitchFamily="34" charset="0"/>
              </a:rPr>
            </a:br>
            <a:br>
              <a:rPr lang="en-US" altLang="zh-CN" sz="2800" b="1" u="sng" dirty="0">
                <a:solidFill>
                  <a:srgbClr val="C00000"/>
                </a:solidFill>
                <a:effectLst>
                  <a:outerShdw blurRad="38100" dist="38100" dir="2700000" algn="tl">
                    <a:srgbClr val="000000">
                      <a:alpha val="43137"/>
                    </a:srgbClr>
                  </a:outerShdw>
                </a:effectLst>
                <a:cs typeface="Arial" pitchFamily="34" charset="0"/>
              </a:rPr>
            </a:br>
            <a:r>
              <a:rPr lang="en-US" sz="2800" b="1">
                <a:solidFill>
                  <a:srgbClr val="C00000"/>
                </a:solidFill>
                <a:effectLst>
                  <a:outerShdw blurRad="38100" dist="38100" dir="2700000" algn="tl">
                    <a:srgbClr val="000000">
                      <a:alpha val="43137"/>
                    </a:srgbClr>
                  </a:outerShdw>
                </a:effectLst>
                <a:cs typeface="Arial" pitchFamily="34" charset="0"/>
              </a:rPr>
              <a:t>MASS BALANCE CALCULATIONS</a:t>
            </a:r>
            <a:br>
              <a:rPr lang="en-US" sz="2800" b="1" dirty="0">
                <a:solidFill>
                  <a:srgbClr val="C00000"/>
                </a:solidFill>
                <a:effectLst>
                  <a:outerShdw blurRad="38100" dist="38100" dir="2700000" algn="tl">
                    <a:srgbClr val="000000">
                      <a:alpha val="43137"/>
                    </a:srgbClr>
                  </a:outerShdw>
                </a:effectLst>
                <a:latin typeface="+mn-lt"/>
              </a:rPr>
            </a:br>
            <a:br>
              <a:rPr lang="en-US" sz="2800" b="1" dirty="0">
                <a:solidFill>
                  <a:srgbClr val="C00000"/>
                </a:solidFill>
                <a:effectLst>
                  <a:outerShdw blurRad="38100" dist="38100" dir="2700000" algn="tl">
                    <a:srgbClr val="000000">
                      <a:alpha val="43137"/>
                    </a:srgbClr>
                  </a:outerShdw>
                </a:effectLst>
                <a:latin typeface="+mn-lt"/>
              </a:rPr>
            </a:br>
            <a:r>
              <a:rPr lang="en-US" sz="2800" b="1" dirty="0">
                <a:solidFill>
                  <a:srgbClr val="C00000"/>
                </a:solidFill>
                <a:effectLst>
                  <a:outerShdw blurRad="38100" dist="38100" dir="2700000" algn="tl">
                    <a:srgbClr val="000000">
                      <a:alpha val="43137"/>
                    </a:srgbClr>
                  </a:outerShdw>
                </a:effectLst>
                <a:latin typeface="+mn-lt"/>
              </a:rPr>
              <a:t>Course Outcome </a:t>
            </a:r>
            <a:br>
              <a:rPr lang="en-US" sz="2800" b="1" dirty="0">
                <a:solidFill>
                  <a:srgbClr val="C00000"/>
                </a:solidFill>
                <a:effectLst>
                  <a:outerShdw blurRad="38100" dist="38100" dir="2700000" algn="tl">
                    <a:srgbClr val="000000">
                      <a:alpha val="43137"/>
                    </a:srgbClr>
                  </a:outerShdw>
                </a:effectLst>
                <a:latin typeface="+mn-lt"/>
              </a:rPr>
            </a:br>
            <a:br>
              <a:rPr lang="en-US" sz="2400" b="1" dirty="0">
                <a:solidFill>
                  <a:srgbClr val="C00000"/>
                </a:solidFill>
                <a:effectLst>
                  <a:outerShdw blurRad="38100" dist="38100" dir="2700000" algn="tl">
                    <a:srgbClr val="000000">
                      <a:alpha val="43137"/>
                    </a:srgbClr>
                  </a:outerShdw>
                </a:effectLst>
                <a:latin typeface="+mn-lt"/>
              </a:rPr>
            </a:br>
            <a:r>
              <a:rPr lang="en-GB" sz="2400" dirty="0">
                <a:latin typeface="+mn-lt"/>
              </a:rPr>
              <a:t> </a:t>
            </a:r>
            <a:r>
              <a:rPr lang="en-GB" sz="2400" dirty="0"/>
              <a:t>Perform and analyse mass and energy balances of a system involving combustion reaction</a:t>
            </a:r>
            <a:br>
              <a:rPr lang="en-US" sz="2400" dirty="0"/>
            </a:br>
            <a:br>
              <a:rPr lang="en-US" sz="3600" dirty="0">
                <a:latin typeface="Times New Roman"/>
                <a:ea typeface="Times New Roman"/>
              </a:rPr>
            </a:br>
            <a:br>
              <a:rPr lang="en-US" sz="2000" dirty="0">
                <a:latin typeface="+mn-lt"/>
              </a:rPr>
            </a:br>
            <a:endParaRPr lang="en-US" sz="2000" b="1" dirty="0">
              <a:solidFill>
                <a:srgbClr val="C00000"/>
              </a:solidFill>
              <a:effectLst>
                <a:outerShdw blurRad="38100" dist="38100" dir="2700000" algn="tl">
                  <a:srgbClr val="000000">
                    <a:alpha val="43137"/>
                  </a:srgbClr>
                </a:outerShdw>
              </a:effectLst>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4"/>
          <p:cNvSpPr txBox="1"/>
          <p:nvPr/>
        </p:nvSpPr>
        <p:spPr>
          <a:xfrm>
            <a:off x="457172" y="273684"/>
            <a:ext cx="8228763" cy="1145215"/>
          </a:xfrm>
          <a:prstGeom prst="rect">
            <a:avLst/>
          </a:prstGeom>
          <a:noFill/>
          <a:ln>
            <a:noFill/>
          </a:ln>
        </p:spPr>
        <p:txBody>
          <a:bodyPr spcFirstLastPara="1" wrap="square" lIns="0" tIns="0" rIns="0" bIns="0" anchor="ctr" anchorCtr="0">
            <a:noAutofit/>
          </a:bodyPr>
          <a:lstStyle/>
          <a:p>
            <a:pPr algn="ctr">
              <a:spcBef>
                <a:spcPts val="0"/>
              </a:spcBef>
              <a:spcAft>
                <a:spcPts val="0"/>
              </a:spcAft>
            </a:pPr>
            <a:r>
              <a:rPr lang="en-US" sz="3991">
                <a:latin typeface="Arial"/>
                <a:ea typeface="Arial"/>
                <a:cs typeface="Arial"/>
                <a:sym typeface="Arial"/>
              </a:rPr>
              <a:t>Mixtures</a:t>
            </a:r>
            <a:endParaRPr sz="3991">
              <a:latin typeface="Arial"/>
              <a:ea typeface="Arial"/>
              <a:cs typeface="Arial"/>
              <a:sym typeface="Arial"/>
            </a:endParaRPr>
          </a:p>
        </p:txBody>
      </p:sp>
      <p:sp>
        <p:nvSpPr>
          <p:cNvPr id="125" name="Google Shape;125;p24"/>
          <p:cNvSpPr txBox="1"/>
          <p:nvPr/>
        </p:nvSpPr>
        <p:spPr>
          <a:xfrm>
            <a:off x="498302" y="1256042"/>
            <a:ext cx="8228763" cy="4525673"/>
          </a:xfrm>
          <a:prstGeom prst="rect">
            <a:avLst/>
          </a:prstGeom>
          <a:noFill/>
          <a:ln>
            <a:noFill/>
          </a:ln>
        </p:spPr>
        <p:txBody>
          <a:bodyPr spcFirstLastPara="1" wrap="square" lIns="0" tIns="0" rIns="0" bIns="0" anchor="t" anchorCtr="0">
            <a:noAutofit/>
          </a:bodyPr>
          <a:lstStyle/>
          <a:p>
            <a:pPr marL="391867" indent="-293900">
              <a:spcBef>
                <a:spcPts val="0"/>
              </a:spcBef>
              <a:spcAft>
                <a:spcPts val="0"/>
              </a:spcAft>
              <a:buClr>
                <a:srgbClr val="000000"/>
              </a:buClr>
              <a:buSzPts val="1440"/>
              <a:buFont typeface="Noto Sans Symbols"/>
              <a:buChar char="●"/>
            </a:pPr>
            <a:r>
              <a:rPr lang="en-US" sz="2903" dirty="0">
                <a:latin typeface="Arial"/>
                <a:ea typeface="Arial"/>
                <a:cs typeface="Arial"/>
                <a:sym typeface="Arial"/>
              </a:rPr>
              <a:t>Mole fraction of species </a:t>
            </a:r>
            <a:r>
              <a:rPr lang="en-US" sz="2903" i="1" dirty="0" err="1">
                <a:latin typeface="Arial"/>
                <a:ea typeface="Arial"/>
                <a:cs typeface="Arial"/>
                <a:sym typeface="Arial"/>
              </a:rPr>
              <a:t>i</a:t>
            </a:r>
            <a:br>
              <a:rPr lang="en-US" sz="1633" dirty="0"/>
            </a:br>
            <a:br>
              <a:rPr lang="en-US" sz="1633" dirty="0"/>
            </a:br>
            <a:br>
              <a:rPr lang="en-US" sz="1633" dirty="0"/>
            </a:br>
            <a:r>
              <a:rPr lang="en-US" sz="2903" i="1" dirty="0">
                <a:latin typeface="Arial"/>
                <a:ea typeface="Arial"/>
                <a:cs typeface="Arial"/>
                <a:sym typeface="Arial"/>
              </a:rPr>
              <a:t> </a:t>
            </a:r>
            <a:endParaRPr sz="2903" dirty="0">
              <a:latin typeface="Arial"/>
              <a:ea typeface="Arial"/>
              <a:cs typeface="Arial"/>
              <a:sym typeface="Arial"/>
            </a:endParaRPr>
          </a:p>
          <a:p>
            <a:pPr marL="391867" indent="-293900">
              <a:spcBef>
                <a:spcPts val="1285"/>
              </a:spcBef>
              <a:spcAft>
                <a:spcPts val="0"/>
              </a:spcAft>
              <a:buClr>
                <a:srgbClr val="000000"/>
              </a:buClr>
              <a:buSzPts val="1440"/>
              <a:buFont typeface="Noto Sans Symbols"/>
              <a:buChar char="●"/>
            </a:pPr>
            <a:endParaRPr lang="en-US" sz="2903" dirty="0">
              <a:latin typeface="Arial"/>
              <a:ea typeface="Arial"/>
              <a:cs typeface="Arial"/>
              <a:sym typeface="Arial"/>
            </a:endParaRPr>
          </a:p>
          <a:p>
            <a:pPr marL="391867" indent="-293900">
              <a:spcBef>
                <a:spcPts val="1285"/>
              </a:spcBef>
              <a:spcAft>
                <a:spcPts val="0"/>
              </a:spcAft>
              <a:buClr>
                <a:srgbClr val="000000"/>
              </a:buClr>
              <a:buSzPts val="1440"/>
              <a:buFont typeface="Noto Sans Symbols"/>
              <a:buChar char="●"/>
            </a:pPr>
            <a:r>
              <a:rPr lang="en-US" sz="2903" dirty="0">
                <a:latin typeface="Arial"/>
                <a:ea typeface="Arial"/>
                <a:cs typeface="Arial"/>
                <a:sym typeface="Arial"/>
              </a:rPr>
              <a:t>Mass fraction of species </a:t>
            </a:r>
            <a:r>
              <a:rPr lang="en-US" sz="2903" i="1" dirty="0" err="1">
                <a:latin typeface="Arial"/>
                <a:ea typeface="Arial"/>
                <a:cs typeface="Arial"/>
                <a:sym typeface="Arial"/>
              </a:rPr>
              <a:t>i</a:t>
            </a:r>
            <a:br>
              <a:rPr lang="en-US" sz="1633" dirty="0"/>
            </a:br>
            <a:br>
              <a:rPr lang="en-US" sz="1633" dirty="0"/>
            </a:br>
            <a:br>
              <a:rPr lang="en-US" sz="1633" dirty="0"/>
            </a:br>
            <a:r>
              <a:rPr lang="en-US" sz="2903" i="1" dirty="0">
                <a:latin typeface="Arial"/>
                <a:ea typeface="Arial"/>
                <a:cs typeface="Arial"/>
                <a:sym typeface="Arial"/>
              </a:rPr>
              <a:t> </a:t>
            </a:r>
            <a:endParaRPr sz="2903" dirty="0">
              <a:latin typeface="Arial"/>
              <a:ea typeface="Arial"/>
              <a:cs typeface="Arial"/>
              <a:sym typeface="Arial"/>
            </a:endParaRPr>
          </a:p>
          <a:p>
            <a:pPr marL="391867" indent="-293900">
              <a:spcBef>
                <a:spcPts val="1285"/>
              </a:spcBef>
              <a:spcAft>
                <a:spcPts val="0"/>
              </a:spcAft>
              <a:buClr>
                <a:srgbClr val="000000"/>
              </a:buClr>
              <a:buSzPts val="1440"/>
              <a:buFont typeface="Noto Sans Symbols"/>
              <a:buChar char="●"/>
            </a:pPr>
            <a:endParaRPr lang="en-US" sz="2903" dirty="0">
              <a:latin typeface="Arial"/>
              <a:ea typeface="Arial"/>
              <a:cs typeface="Arial"/>
              <a:sym typeface="Arial"/>
            </a:endParaRPr>
          </a:p>
          <a:p>
            <a:pPr marL="391867" indent="-293900">
              <a:spcBef>
                <a:spcPts val="1285"/>
              </a:spcBef>
              <a:spcAft>
                <a:spcPts val="0"/>
              </a:spcAft>
              <a:buClr>
                <a:srgbClr val="000000"/>
              </a:buClr>
              <a:buSzPts val="1440"/>
              <a:buFont typeface="Noto Sans Symbols"/>
              <a:buChar char="●"/>
            </a:pPr>
            <a:r>
              <a:rPr lang="en-US" sz="2903" dirty="0">
                <a:latin typeface="Arial"/>
                <a:ea typeface="Arial"/>
                <a:cs typeface="Arial"/>
                <a:sym typeface="Arial"/>
              </a:rPr>
              <a:t>The sum must be unity</a:t>
            </a:r>
            <a:endParaRPr sz="2903" dirty="0">
              <a:latin typeface="Arial"/>
              <a:ea typeface="Arial"/>
              <a:cs typeface="Arial"/>
              <a:sym typeface="Arial"/>
            </a:endParaRPr>
          </a:p>
        </p:txBody>
      </p:sp>
      <p:pic>
        <p:nvPicPr>
          <p:cNvPr id="126" name="Google Shape;126;p24"/>
          <p:cNvPicPr preferRelativeResize="0"/>
          <p:nvPr/>
        </p:nvPicPr>
        <p:blipFill rotWithShape="1">
          <a:blip r:embed="rId3">
            <a:alphaModFix/>
          </a:blip>
          <a:srcRect/>
          <a:stretch/>
        </p:blipFill>
        <p:spPr>
          <a:xfrm>
            <a:off x="1844129" y="1450656"/>
            <a:ext cx="5503041" cy="1094600"/>
          </a:xfrm>
          <a:prstGeom prst="rect">
            <a:avLst/>
          </a:prstGeom>
          <a:noFill/>
          <a:ln>
            <a:noFill/>
          </a:ln>
        </p:spPr>
      </p:pic>
      <p:pic>
        <p:nvPicPr>
          <p:cNvPr id="127" name="Google Shape;127;p24"/>
          <p:cNvPicPr preferRelativeResize="0"/>
          <p:nvPr/>
        </p:nvPicPr>
        <p:blipFill rotWithShape="1">
          <a:blip r:embed="rId4">
            <a:alphaModFix/>
          </a:blip>
          <a:srcRect/>
          <a:stretch/>
        </p:blipFill>
        <p:spPr>
          <a:xfrm>
            <a:off x="1905357" y="3030148"/>
            <a:ext cx="5380584" cy="1140317"/>
          </a:xfrm>
          <a:prstGeom prst="rect">
            <a:avLst/>
          </a:prstGeom>
          <a:noFill/>
          <a:ln>
            <a:noFill/>
          </a:ln>
        </p:spPr>
      </p:pic>
      <p:pic>
        <p:nvPicPr>
          <p:cNvPr id="128" name="Google Shape;128;p24"/>
          <p:cNvPicPr preferRelativeResize="0"/>
          <p:nvPr/>
        </p:nvPicPr>
        <p:blipFill rotWithShape="1">
          <a:blip r:embed="rId5">
            <a:alphaModFix/>
          </a:blip>
          <a:srcRect/>
          <a:stretch/>
        </p:blipFill>
        <p:spPr>
          <a:xfrm>
            <a:off x="4953000" y="4587359"/>
            <a:ext cx="2564080" cy="187505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5"/>
          <p:cNvSpPr txBox="1"/>
          <p:nvPr/>
        </p:nvSpPr>
        <p:spPr>
          <a:xfrm>
            <a:off x="404760" y="1049439"/>
            <a:ext cx="8228763" cy="4759122"/>
          </a:xfrm>
          <a:prstGeom prst="rect">
            <a:avLst/>
          </a:prstGeom>
          <a:noFill/>
          <a:ln>
            <a:noFill/>
          </a:ln>
        </p:spPr>
        <p:txBody>
          <a:bodyPr spcFirstLastPara="1" wrap="square" lIns="0" tIns="0" rIns="0" bIns="0" anchor="t" anchorCtr="0">
            <a:noAutofit/>
          </a:bodyPr>
          <a:lstStyle/>
          <a:p>
            <a:pPr marL="391867" indent="-293900">
              <a:spcBef>
                <a:spcPts val="0"/>
              </a:spcBef>
              <a:spcAft>
                <a:spcPts val="0"/>
              </a:spcAft>
              <a:buClr>
                <a:srgbClr val="000000"/>
              </a:buClr>
              <a:buSzPts val="1440"/>
              <a:buFont typeface="Noto Sans Symbols"/>
              <a:buChar char="●"/>
            </a:pPr>
            <a:r>
              <a:rPr lang="en-US" sz="2903" dirty="0">
                <a:latin typeface="Arial"/>
                <a:ea typeface="Arial"/>
                <a:cs typeface="Arial"/>
                <a:sym typeface="Arial"/>
              </a:rPr>
              <a:t>Can relate mole and mass fractions via molecular weight;</a:t>
            </a:r>
            <a:br>
              <a:rPr lang="en-US" sz="1633" dirty="0"/>
            </a:br>
            <a:br>
              <a:rPr lang="en-US" sz="1633" dirty="0"/>
            </a:br>
            <a:br>
              <a:rPr lang="en-US" sz="1633" dirty="0"/>
            </a:br>
            <a:r>
              <a:rPr lang="en-US" sz="2903" dirty="0">
                <a:latin typeface="Arial"/>
                <a:ea typeface="Arial"/>
                <a:cs typeface="Arial"/>
                <a:sym typeface="Arial"/>
              </a:rPr>
              <a:t> </a:t>
            </a:r>
            <a:endParaRPr sz="2903" dirty="0">
              <a:latin typeface="Arial"/>
              <a:ea typeface="Arial"/>
              <a:cs typeface="Arial"/>
              <a:sym typeface="Arial"/>
            </a:endParaRPr>
          </a:p>
          <a:p>
            <a:pPr marL="391867" indent="-293900">
              <a:spcBef>
                <a:spcPts val="1285"/>
              </a:spcBef>
              <a:spcAft>
                <a:spcPts val="0"/>
              </a:spcAft>
              <a:buClr>
                <a:srgbClr val="000000"/>
              </a:buClr>
              <a:buSzPts val="1440"/>
              <a:buFont typeface="Noto Sans Symbols"/>
              <a:buChar char="●"/>
            </a:pPr>
            <a:endParaRPr lang="en-US" sz="2903" dirty="0">
              <a:latin typeface="Arial"/>
              <a:ea typeface="Arial"/>
              <a:cs typeface="Arial"/>
              <a:sym typeface="Arial"/>
            </a:endParaRPr>
          </a:p>
          <a:p>
            <a:pPr marL="391867" indent="-293900">
              <a:spcBef>
                <a:spcPts val="1285"/>
              </a:spcBef>
              <a:spcAft>
                <a:spcPts val="0"/>
              </a:spcAft>
              <a:buClr>
                <a:srgbClr val="000000"/>
              </a:buClr>
              <a:buSzPts val="1440"/>
              <a:buFont typeface="Noto Sans Symbols"/>
              <a:buChar char="●"/>
            </a:pPr>
            <a:endParaRPr lang="en-US" sz="2903" dirty="0">
              <a:latin typeface="Arial"/>
              <a:ea typeface="Arial"/>
              <a:cs typeface="Arial"/>
              <a:sym typeface="Arial"/>
            </a:endParaRPr>
          </a:p>
          <a:p>
            <a:pPr marL="391867" indent="-293900">
              <a:spcBef>
                <a:spcPts val="1285"/>
              </a:spcBef>
              <a:spcAft>
                <a:spcPts val="0"/>
              </a:spcAft>
              <a:buClr>
                <a:srgbClr val="000000"/>
              </a:buClr>
              <a:buSzPts val="1440"/>
              <a:buFont typeface="Noto Sans Symbols"/>
              <a:buChar char="●"/>
            </a:pPr>
            <a:r>
              <a:rPr lang="en-US" sz="2903" dirty="0">
                <a:latin typeface="Arial"/>
                <a:ea typeface="Arial"/>
                <a:cs typeface="Arial"/>
                <a:sym typeface="Arial"/>
              </a:rPr>
              <a:t>Average intensive properties of mixtures </a:t>
            </a:r>
            <a:endParaRPr sz="2903" dirty="0">
              <a:latin typeface="Arial"/>
              <a:ea typeface="Arial"/>
              <a:cs typeface="Arial"/>
              <a:sym typeface="Arial"/>
            </a:endParaRPr>
          </a:p>
        </p:txBody>
      </p:sp>
      <p:pic>
        <p:nvPicPr>
          <p:cNvPr id="134" name="Google Shape;134;p25"/>
          <p:cNvPicPr preferRelativeResize="0"/>
          <p:nvPr/>
        </p:nvPicPr>
        <p:blipFill rotWithShape="1">
          <a:blip r:embed="rId3">
            <a:alphaModFix/>
          </a:blip>
          <a:srcRect/>
          <a:stretch/>
        </p:blipFill>
        <p:spPr>
          <a:xfrm>
            <a:off x="2710330" y="1302609"/>
            <a:ext cx="3390581" cy="1293469"/>
          </a:xfrm>
          <a:prstGeom prst="rect">
            <a:avLst/>
          </a:prstGeom>
          <a:noFill/>
          <a:ln>
            <a:noFill/>
          </a:ln>
        </p:spPr>
      </p:pic>
      <p:pic>
        <p:nvPicPr>
          <p:cNvPr id="135" name="Google Shape;135;p25"/>
          <p:cNvPicPr preferRelativeResize="0"/>
          <p:nvPr/>
        </p:nvPicPr>
        <p:blipFill rotWithShape="1">
          <a:blip r:embed="rId4">
            <a:alphaModFix/>
          </a:blip>
          <a:srcRect/>
          <a:stretch/>
        </p:blipFill>
        <p:spPr>
          <a:xfrm>
            <a:off x="2931007" y="3268485"/>
            <a:ext cx="3237428" cy="1033208"/>
          </a:xfrm>
          <a:prstGeom prst="rect">
            <a:avLst/>
          </a:prstGeom>
          <a:noFill/>
          <a:ln>
            <a:noFill/>
          </a:ln>
        </p:spPr>
      </p:pic>
      <p:pic>
        <p:nvPicPr>
          <p:cNvPr id="136" name="Google Shape;136;p25"/>
          <p:cNvPicPr preferRelativeResize="0"/>
          <p:nvPr/>
        </p:nvPicPr>
        <p:blipFill rotWithShape="1">
          <a:blip r:embed="rId5">
            <a:alphaModFix/>
          </a:blip>
          <a:srcRect/>
          <a:stretch/>
        </p:blipFill>
        <p:spPr>
          <a:xfrm>
            <a:off x="898343" y="4301693"/>
            <a:ext cx="2655841" cy="1898242"/>
          </a:xfrm>
          <a:prstGeom prst="rect">
            <a:avLst/>
          </a:prstGeom>
          <a:noFill/>
          <a:ln>
            <a:noFill/>
          </a:ln>
        </p:spPr>
      </p:pic>
      <p:pic>
        <p:nvPicPr>
          <p:cNvPr id="137" name="Google Shape;137;p25"/>
          <p:cNvPicPr preferRelativeResize="0"/>
          <p:nvPr/>
        </p:nvPicPr>
        <p:blipFill rotWithShape="1">
          <a:blip r:embed="rId6">
            <a:alphaModFix/>
          </a:blip>
          <a:srcRect/>
          <a:stretch/>
        </p:blipFill>
        <p:spPr>
          <a:xfrm>
            <a:off x="4130873" y="4345124"/>
            <a:ext cx="4033560" cy="19211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3">
            <a:extLst>
              <a:ext uri="{FF2B5EF4-FFF2-40B4-BE49-F238E27FC236}">
                <a16:creationId xmlns:a16="http://schemas.microsoft.com/office/drawing/2014/main" id="{BE242981-AA25-B9EC-DD27-086FC5D07A93}"/>
              </a:ext>
            </a:extLst>
          </p:cNvPr>
          <p:cNvSpPr>
            <a:spLocks noGrp="1" noChangeArrowheads="1"/>
          </p:cNvSpPr>
          <p:nvPr>
            <p:ph type="body" idx="1"/>
          </p:nvPr>
        </p:nvSpPr>
        <p:spPr>
          <a:xfrm>
            <a:off x="304800" y="533400"/>
            <a:ext cx="8534400" cy="6096000"/>
          </a:xfrm>
          <a:noFill/>
          <a:ln>
            <a:solidFill>
              <a:schemeClr val="tx1"/>
            </a:solidFill>
            <a:miter lim="800000"/>
            <a:headEnd/>
            <a:tailEnd/>
          </a:ln>
        </p:spPr>
        <p:txBody>
          <a:bodyPr/>
          <a:lstStyle/>
          <a:p>
            <a:pPr marL="514350" indent="-514350">
              <a:buFontTx/>
              <a:buNone/>
            </a:pPr>
            <a:r>
              <a:rPr lang="en-US" altLang="en-US" sz="2400">
                <a:solidFill>
                  <a:srgbClr val="232323"/>
                </a:solidFill>
              </a:rPr>
              <a:t>Ideal Gas Mixtures - Dalton Law</a:t>
            </a:r>
          </a:p>
          <a:p>
            <a:pPr marL="514350" indent="-514350">
              <a:buFontTx/>
              <a:buNone/>
            </a:pPr>
            <a:endParaRPr lang="en-US" altLang="en-US" sz="2000">
              <a:solidFill>
                <a:srgbClr val="232323"/>
              </a:solidFill>
              <a:latin typeface="Comic Sans MS" panose="030F0702030302020204" pitchFamily="66" charset="0"/>
            </a:endParaRPr>
          </a:p>
          <a:p>
            <a:pPr marL="514350" indent="-514350"/>
            <a:r>
              <a:rPr lang="en-US" altLang="en-US" sz="2000"/>
              <a:t>Suppose </a:t>
            </a:r>
            <a:r>
              <a:rPr lang="en-US" altLang="en-US" sz="2000" i="1"/>
              <a:t>n</a:t>
            </a:r>
            <a:r>
              <a:rPr lang="en-US" altLang="en-US" sz="2000" i="1" baseline="-25000"/>
              <a:t>A</a:t>
            </a:r>
            <a:r>
              <a:rPr lang="en-US" altLang="en-US" sz="2000"/>
              <a:t>  moles of substance </a:t>
            </a:r>
            <a:r>
              <a:rPr lang="en-US" altLang="en-US" sz="2000" i="1"/>
              <a:t>A</a:t>
            </a:r>
            <a:r>
              <a:rPr lang="en-US" altLang="en-US" sz="2000"/>
              <a:t>, </a:t>
            </a:r>
            <a:r>
              <a:rPr lang="en-US" altLang="en-US" sz="2000" i="1"/>
              <a:t>n</a:t>
            </a:r>
            <a:r>
              <a:rPr lang="en-US" altLang="en-US" sz="2000" i="1" baseline="-25000"/>
              <a:t>B</a:t>
            </a:r>
            <a:r>
              <a:rPr lang="en-US" altLang="en-US" sz="2000"/>
              <a:t>  moles of </a:t>
            </a:r>
            <a:r>
              <a:rPr lang="en-US" altLang="en-US" sz="2000" i="1"/>
              <a:t>B</a:t>
            </a:r>
            <a:r>
              <a:rPr lang="en-US" altLang="en-US" sz="2000"/>
              <a:t> and </a:t>
            </a:r>
            <a:r>
              <a:rPr lang="en-US" altLang="en-US" sz="2000" i="1"/>
              <a:t>n</a:t>
            </a:r>
            <a:r>
              <a:rPr lang="en-US" altLang="en-US" sz="2000" i="1" baseline="-25000"/>
              <a:t>C </a:t>
            </a:r>
            <a:r>
              <a:rPr lang="en-US" altLang="en-US" sz="2000"/>
              <a:t> moles of </a:t>
            </a:r>
            <a:r>
              <a:rPr lang="en-US" altLang="en-US" sz="2000" i="1"/>
              <a:t>C</a:t>
            </a:r>
            <a:r>
              <a:rPr lang="en-US" altLang="en-US" sz="2000"/>
              <a:t> and so on, are contained in a volume </a:t>
            </a:r>
            <a:r>
              <a:rPr lang="en-US" altLang="en-US" sz="2000" i="1"/>
              <a:t>V</a:t>
            </a:r>
            <a:r>
              <a:rPr lang="en-US" altLang="en-US" sz="2000"/>
              <a:t> at temperature </a:t>
            </a:r>
            <a:r>
              <a:rPr lang="en-US" altLang="en-US" sz="2000" i="1"/>
              <a:t>T</a:t>
            </a:r>
            <a:r>
              <a:rPr lang="en-US" altLang="en-US" sz="2000"/>
              <a:t> and total pressure </a:t>
            </a:r>
            <a:r>
              <a:rPr lang="en-US" altLang="en-US" sz="2000" i="1"/>
              <a:t>P</a:t>
            </a:r>
            <a:r>
              <a:rPr lang="en-US" altLang="en-US" sz="2000"/>
              <a:t>.</a:t>
            </a:r>
          </a:p>
          <a:p>
            <a:pPr marL="514350" indent="-514350"/>
            <a:r>
              <a:rPr lang="en-US" altLang="en-US" sz="2000">
                <a:solidFill>
                  <a:srgbClr val="FF0000"/>
                </a:solidFill>
              </a:rPr>
              <a:t>The partial pressure </a:t>
            </a:r>
            <a:r>
              <a:rPr lang="en-US" altLang="en-US" sz="2000" i="1">
                <a:solidFill>
                  <a:srgbClr val="FF0000"/>
                </a:solidFill>
              </a:rPr>
              <a:t>p</a:t>
            </a:r>
            <a:r>
              <a:rPr lang="en-US" altLang="en-US" sz="2000" i="1" baseline="-25000">
                <a:solidFill>
                  <a:srgbClr val="FF0000"/>
                </a:solidFill>
              </a:rPr>
              <a:t>A</a:t>
            </a:r>
            <a:r>
              <a:rPr lang="en-US" altLang="en-US" sz="2000">
                <a:solidFill>
                  <a:srgbClr val="FF0000"/>
                </a:solidFill>
              </a:rPr>
              <a:t> of </a:t>
            </a:r>
            <a:r>
              <a:rPr lang="en-US" altLang="en-US" sz="2000" i="1">
                <a:solidFill>
                  <a:srgbClr val="FF0000"/>
                </a:solidFill>
              </a:rPr>
              <a:t>A</a:t>
            </a:r>
            <a:r>
              <a:rPr lang="en-US" altLang="en-US" sz="2000">
                <a:solidFill>
                  <a:srgbClr val="FF0000"/>
                </a:solidFill>
              </a:rPr>
              <a:t> in the mixture is defined as the pressure exerted by </a:t>
            </a:r>
            <a:r>
              <a:rPr lang="en-US" altLang="en-US" sz="2000" i="1">
                <a:solidFill>
                  <a:srgbClr val="FF0000"/>
                </a:solidFill>
              </a:rPr>
              <a:t>n</a:t>
            </a:r>
            <a:r>
              <a:rPr lang="en-US" altLang="en-US" sz="2000" i="1" baseline="-25000">
                <a:solidFill>
                  <a:srgbClr val="FF0000"/>
                </a:solidFill>
              </a:rPr>
              <a:t>A</a:t>
            </a:r>
            <a:r>
              <a:rPr lang="en-US" altLang="en-US" sz="2000">
                <a:solidFill>
                  <a:srgbClr val="FF0000"/>
                </a:solidFill>
              </a:rPr>
              <a:t> moles of </a:t>
            </a:r>
            <a:r>
              <a:rPr lang="en-US" altLang="en-US" sz="2000" i="1">
                <a:solidFill>
                  <a:srgbClr val="FF0000"/>
                </a:solidFill>
              </a:rPr>
              <a:t>A</a:t>
            </a:r>
            <a:r>
              <a:rPr lang="en-US" altLang="en-US" sz="2000">
                <a:solidFill>
                  <a:srgbClr val="FF0000"/>
                </a:solidFill>
              </a:rPr>
              <a:t> alone </a:t>
            </a:r>
            <a:r>
              <a:rPr lang="en-US" altLang="en-US" sz="2000">
                <a:solidFill>
                  <a:srgbClr val="FF0000"/>
                </a:solidFill>
                <a:cs typeface="Times New Roman" panose="02020603050405020304" pitchFamily="18" charset="0"/>
              </a:rPr>
              <a:t>occupied at </a:t>
            </a:r>
            <a:r>
              <a:rPr lang="en-US" altLang="en-US" sz="2000">
                <a:solidFill>
                  <a:srgbClr val="FF0000"/>
                </a:solidFill>
              </a:rPr>
              <a:t>the same total volume V </a:t>
            </a:r>
            <a:r>
              <a:rPr lang="en-US" altLang="en-US" sz="2000" u="sng">
                <a:solidFill>
                  <a:srgbClr val="FF0000"/>
                </a:solidFill>
                <a:cs typeface="Times New Roman" panose="02020603050405020304" pitchFamily="18" charset="0"/>
              </a:rPr>
              <a:t>only</a:t>
            </a:r>
            <a:r>
              <a:rPr lang="en-US" altLang="en-US" sz="2000">
                <a:solidFill>
                  <a:srgbClr val="FF0000"/>
                </a:solidFill>
                <a:cs typeface="Times New Roman" panose="02020603050405020304" pitchFamily="18" charset="0"/>
              </a:rPr>
              <a:t> for ideal gases </a:t>
            </a:r>
            <a:r>
              <a:rPr lang="en-US" altLang="en-US" sz="2000">
                <a:solidFill>
                  <a:srgbClr val="FF0000"/>
                </a:solidFill>
              </a:rPr>
              <a:t>at the same temperature </a:t>
            </a:r>
            <a:r>
              <a:rPr lang="en-US" altLang="en-US" sz="2000" i="1">
                <a:solidFill>
                  <a:srgbClr val="FF0000"/>
                </a:solidFill>
              </a:rPr>
              <a:t>T</a:t>
            </a:r>
          </a:p>
          <a:p>
            <a:pPr marL="514350" indent="-514350">
              <a:buFont typeface="Wingdings" panose="05000000000000000000" pitchFamily="2" charset="2"/>
              <a:buNone/>
            </a:pPr>
            <a:endParaRPr lang="en-US" altLang="en-US" sz="2000" i="1"/>
          </a:p>
          <a:p>
            <a:pPr marL="514350" indent="-514350">
              <a:buFont typeface="Wingdings" panose="05000000000000000000" pitchFamily="2" charset="2"/>
              <a:buNone/>
            </a:pPr>
            <a:r>
              <a:rPr lang="en-US" altLang="en-US" sz="2000" i="1"/>
              <a:t>	</a:t>
            </a:r>
            <a:r>
              <a:rPr lang="en-US" altLang="en-US" sz="2000"/>
              <a:t>From ideal gas law :		PV = nRT         …. (1)</a:t>
            </a:r>
          </a:p>
          <a:p>
            <a:pPr marL="514350" indent="-514350">
              <a:buFont typeface="Wingdings" panose="05000000000000000000" pitchFamily="2" charset="2"/>
              <a:buNone/>
            </a:pPr>
            <a:r>
              <a:rPr lang="en-US" altLang="en-US" sz="2000"/>
              <a:t>	From partial pressure:	 p</a:t>
            </a:r>
            <a:r>
              <a:rPr lang="en-US" altLang="en-US" sz="2000" baseline="-25000"/>
              <a:t>A</a:t>
            </a:r>
            <a:r>
              <a:rPr lang="en-US" altLang="en-US" sz="2000"/>
              <a:t>V = n</a:t>
            </a:r>
            <a:r>
              <a:rPr lang="en-US" altLang="en-US" sz="2000" baseline="-25000"/>
              <a:t>A</a:t>
            </a:r>
            <a:r>
              <a:rPr lang="en-US" altLang="en-US" sz="2000"/>
              <a:t>RT     …. (2)</a:t>
            </a:r>
          </a:p>
          <a:p>
            <a:pPr marL="514350" indent="-514350">
              <a:buFont typeface="Wingdings" panose="05000000000000000000" pitchFamily="2" charset="2"/>
              <a:buNone/>
            </a:pPr>
            <a:endParaRPr lang="en-US" altLang="en-US" sz="2000"/>
          </a:p>
          <a:p>
            <a:pPr marL="514350" indent="-514350">
              <a:buFont typeface="Wingdings" panose="05000000000000000000" pitchFamily="2" charset="2"/>
              <a:buNone/>
            </a:pPr>
            <a:r>
              <a:rPr lang="en-US" altLang="en-US" sz="2000"/>
              <a:t>Dividing Eq. (1) by Eq. (2)  : 	                or           p</a:t>
            </a:r>
            <a:r>
              <a:rPr lang="en-US" altLang="en-US" sz="2000" baseline="-25000"/>
              <a:t>A</a:t>
            </a:r>
            <a:r>
              <a:rPr lang="en-US" altLang="en-US" sz="2000"/>
              <a:t> = y</a:t>
            </a:r>
            <a:r>
              <a:rPr lang="en-US" altLang="en-US" sz="2000" baseline="-25000"/>
              <a:t>A</a:t>
            </a:r>
            <a:r>
              <a:rPr lang="en-US" altLang="en-US" sz="2000"/>
              <a:t> P</a:t>
            </a:r>
          </a:p>
          <a:p>
            <a:pPr marL="514350" indent="-514350">
              <a:buFont typeface="Wingdings" panose="05000000000000000000" pitchFamily="2" charset="2"/>
              <a:buNone/>
            </a:pPr>
            <a:endParaRPr lang="en-US" altLang="en-US" sz="2000"/>
          </a:p>
          <a:p>
            <a:pPr marL="514350" indent="-514350">
              <a:buFont typeface="Wingdings" panose="05000000000000000000" pitchFamily="2" charset="2"/>
              <a:buNone/>
            </a:pPr>
            <a:r>
              <a:rPr lang="en-US" altLang="en-US" sz="2000"/>
              <a:t>Thus, the ideal partial pressure of ideal gas add up to the total </a:t>
            </a:r>
          </a:p>
          <a:p>
            <a:pPr marL="514350" indent="-514350">
              <a:buFont typeface="Wingdings" panose="05000000000000000000" pitchFamily="2" charset="2"/>
              <a:buNone/>
            </a:pPr>
            <a:r>
              <a:rPr lang="en-US" altLang="en-US" sz="2000"/>
              <a:t>pressure P</a:t>
            </a:r>
          </a:p>
          <a:p>
            <a:pPr marL="514350" indent="-514350" algn="ctr">
              <a:buFont typeface="Wingdings" panose="05000000000000000000" pitchFamily="2" charset="2"/>
              <a:buNone/>
            </a:pPr>
            <a:r>
              <a:rPr lang="el-GR" altLang="en-US" sz="2000"/>
              <a:t>Σ</a:t>
            </a:r>
            <a:r>
              <a:rPr lang="en-US" altLang="en-US" sz="2000"/>
              <a:t>p</a:t>
            </a:r>
            <a:r>
              <a:rPr lang="en-US" altLang="en-US" sz="2000" baseline="-25000"/>
              <a:t>i</a:t>
            </a:r>
            <a:r>
              <a:rPr lang="en-US" altLang="en-US" sz="2000"/>
              <a:t> = p</a:t>
            </a:r>
            <a:r>
              <a:rPr lang="en-US" altLang="en-US" sz="2000" baseline="-25000"/>
              <a:t>A</a:t>
            </a:r>
            <a:r>
              <a:rPr lang="en-US" altLang="en-US" sz="2000"/>
              <a:t> + p</a:t>
            </a:r>
            <a:r>
              <a:rPr lang="en-US" altLang="en-US" sz="2000" baseline="-25000"/>
              <a:t>B</a:t>
            </a:r>
            <a:r>
              <a:rPr lang="en-US" altLang="en-US" sz="2000"/>
              <a:t> + p</a:t>
            </a:r>
            <a:r>
              <a:rPr lang="en-US" altLang="en-US" sz="2000" baseline="-25000"/>
              <a:t>C</a:t>
            </a:r>
            <a:r>
              <a:rPr lang="en-US" altLang="en-US" sz="2000"/>
              <a:t> + ... =  (y</a:t>
            </a:r>
            <a:r>
              <a:rPr lang="en-US" altLang="en-US" sz="2000" baseline="-25000"/>
              <a:t>A</a:t>
            </a:r>
            <a:r>
              <a:rPr lang="en-US" altLang="en-US" sz="2000"/>
              <a:t> + y</a:t>
            </a:r>
            <a:r>
              <a:rPr lang="en-US" altLang="en-US" sz="2000" baseline="-25000"/>
              <a:t>B</a:t>
            </a:r>
            <a:r>
              <a:rPr lang="en-US" altLang="en-US" sz="2000"/>
              <a:t> + y</a:t>
            </a:r>
            <a:r>
              <a:rPr lang="en-US" altLang="en-US" sz="2000" baseline="-25000"/>
              <a:t>C</a:t>
            </a:r>
            <a:r>
              <a:rPr lang="en-US" altLang="en-US" sz="2000"/>
              <a:t> + ... )P = P</a:t>
            </a:r>
            <a:r>
              <a:rPr lang="en-US" altLang="en-US" sz="2000" i="1"/>
              <a:t> </a:t>
            </a:r>
            <a:r>
              <a:rPr lang="en-US" altLang="en-US" i="1">
                <a:solidFill>
                  <a:schemeClr val="accent1"/>
                </a:solidFill>
              </a:rPr>
              <a:t>	</a:t>
            </a:r>
          </a:p>
        </p:txBody>
      </p:sp>
      <p:graphicFrame>
        <p:nvGraphicFramePr>
          <p:cNvPr id="37891" name="Object 4">
            <a:extLst>
              <a:ext uri="{FF2B5EF4-FFF2-40B4-BE49-F238E27FC236}">
                <a16:creationId xmlns:a16="http://schemas.microsoft.com/office/drawing/2014/main" id="{D1F849D3-6D40-861C-FB62-1C3355986186}"/>
              </a:ext>
            </a:extLst>
          </p:cNvPr>
          <p:cNvGraphicFramePr>
            <a:graphicFrameLocks/>
          </p:cNvGraphicFramePr>
          <p:nvPr/>
        </p:nvGraphicFramePr>
        <p:xfrm>
          <a:off x="3276600" y="4343400"/>
          <a:ext cx="1600200" cy="585788"/>
        </p:xfrm>
        <a:graphic>
          <a:graphicData uri="http://schemas.openxmlformats.org/presentationml/2006/ole">
            <mc:AlternateContent xmlns:mc="http://schemas.openxmlformats.org/markup-compatibility/2006">
              <mc:Choice xmlns:v="urn:schemas-microsoft-com:vml" Requires="v">
                <p:oleObj name="Equation" r:id="rId3" imgW="1484313" imgH="595313" progId="Equation.3">
                  <p:embed/>
                </p:oleObj>
              </mc:Choice>
              <mc:Fallback>
                <p:oleObj name="Equation" r:id="rId3" imgW="1484313" imgH="595313" progId="Equation.3">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4343400"/>
                        <a:ext cx="1600200" cy="58578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a:extLst>
              <a:ext uri="{FF2B5EF4-FFF2-40B4-BE49-F238E27FC236}">
                <a16:creationId xmlns:a16="http://schemas.microsoft.com/office/drawing/2014/main" id="{5287909C-E077-402D-8B07-4C1C09DA53D2}"/>
              </a:ext>
            </a:extLst>
          </p:cNvPr>
          <p:cNvSpPr txBox="1"/>
          <p:nvPr/>
        </p:nvSpPr>
        <p:spPr>
          <a:xfrm>
            <a:off x="2286000" y="3282551"/>
            <a:ext cx="4572000" cy="297517"/>
          </a:xfrm>
          <a:prstGeom prst="rect">
            <a:avLst/>
          </a:prstGeom>
          <a:noFill/>
        </p:spPr>
        <p:txBody>
          <a:bodyPr wrap="square">
            <a:spAutoFit/>
          </a:bodyPr>
          <a:lstStyle/>
          <a:p>
            <a:r>
              <a:rPr lang="en-MY" b="0" dirty="0">
                <a:effectLst/>
              </a:rPr>
              <a:t> </a:t>
            </a:r>
            <a:endParaRPr lang="en-MY"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3"/>
          <p:cNvSpPr txBox="1"/>
          <p:nvPr/>
        </p:nvSpPr>
        <p:spPr>
          <a:xfrm>
            <a:off x="457172" y="273684"/>
            <a:ext cx="8228763" cy="1145215"/>
          </a:xfrm>
          <a:prstGeom prst="rect">
            <a:avLst/>
          </a:prstGeom>
          <a:noFill/>
          <a:ln>
            <a:noFill/>
          </a:ln>
        </p:spPr>
        <p:txBody>
          <a:bodyPr spcFirstLastPara="1" wrap="square" lIns="0" tIns="0" rIns="0" bIns="0" anchor="ctr" anchorCtr="0">
            <a:noAutofit/>
          </a:bodyPr>
          <a:lstStyle/>
          <a:p>
            <a:pPr algn="ctr">
              <a:spcBef>
                <a:spcPts val="0"/>
              </a:spcBef>
              <a:spcAft>
                <a:spcPts val="0"/>
              </a:spcAft>
            </a:pPr>
            <a:r>
              <a:rPr lang="en-US" sz="3991">
                <a:latin typeface="Arial"/>
                <a:ea typeface="Arial"/>
                <a:cs typeface="Arial"/>
                <a:sym typeface="Arial"/>
              </a:rPr>
              <a:t>Mixtures</a:t>
            </a:r>
            <a:endParaRPr sz="3991">
              <a:latin typeface="Arial"/>
              <a:ea typeface="Arial"/>
              <a:cs typeface="Arial"/>
              <a:sym typeface="Arial"/>
            </a:endParaRPr>
          </a:p>
        </p:txBody>
      </p:sp>
      <p:sp>
        <p:nvSpPr>
          <p:cNvPr id="117" name="Google Shape;117;p23"/>
          <p:cNvSpPr txBox="1"/>
          <p:nvPr/>
        </p:nvSpPr>
        <p:spPr>
          <a:xfrm>
            <a:off x="457172" y="1605033"/>
            <a:ext cx="8228763" cy="4525673"/>
          </a:xfrm>
          <a:prstGeom prst="rect">
            <a:avLst/>
          </a:prstGeom>
          <a:noFill/>
          <a:ln>
            <a:noFill/>
          </a:ln>
        </p:spPr>
        <p:txBody>
          <a:bodyPr spcFirstLastPara="1" wrap="square" lIns="0" tIns="0" rIns="0" bIns="0" anchor="t" anchorCtr="0">
            <a:noAutofit/>
          </a:bodyPr>
          <a:lstStyle/>
          <a:p>
            <a:pPr marL="391867" indent="-293900">
              <a:spcBef>
                <a:spcPts val="0"/>
              </a:spcBef>
              <a:spcAft>
                <a:spcPts val="0"/>
              </a:spcAft>
              <a:buClr>
                <a:srgbClr val="000000"/>
              </a:buClr>
              <a:buSzPts val="1440"/>
              <a:buFont typeface="Noto Sans Symbols"/>
              <a:buChar char="●"/>
            </a:pPr>
            <a:r>
              <a:rPr lang="en-US" sz="2903">
                <a:latin typeface="Arial"/>
                <a:ea typeface="Arial"/>
                <a:cs typeface="Arial"/>
                <a:sym typeface="Arial"/>
              </a:rPr>
              <a:t>Using Dalton's law</a:t>
            </a:r>
            <a:br>
              <a:rPr lang="en-US" sz="1633"/>
            </a:br>
            <a:br>
              <a:rPr lang="en-US" sz="1633"/>
            </a:br>
            <a:br>
              <a:rPr lang="en-US" sz="1633"/>
            </a:br>
            <a:br>
              <a:rPr lang="en-US" sz="1633"/>
            </a:br>
            <a:br>
              <a:rPr lang="en-US" sz="1633"/>
            </a:br>
            <a:br>
              <a:rPr lang="en-US" sz="1633"/>
            </a:br>
            <a:r>
              <a:rPr lang="en-US" sz="2903">
                <a:latin typeface="Arial"/>
                <a:ea typeface="Arial"/>
                <a:cs typeface="Arial"/>
                <a:sym typeface="Arial"/>
              </a:rPr>
              <a:t> </a:t>
            </a:r>
            <a:endParaRPr sz="2903">
              <a:latin typeface="Arial"/>
              <a:ea typeface="Arial"/>
              <a:cs typeface="Arial"/>
              <a:sym typeface="Arial"/>
            </a:endParaRPr>
          </a:p>
          <a:p>
            <a:pPr marL="391867" indent="-293900">
              <a:spcBef>
                <a:spcPts val="1285"/>
              </a:spcBef>
              <a:spcAft>
                <a:spcPts val="0"/>
              </a:spcAft>
              <a:buClr>
                <a:srgbClr val="000000"/>
              </a:buClr>
              <a:buSzPts val="1440"/>
              <a:buFont typeface="Noto Sans Symbols"/>
              <a:buChar char="●"/>
            </a:pPr>
            <a:r>
              <a:rPr lang="en-US" sz="2903">
                <a:latin typeface="Arial"/>
                <a:ea typeface="Arial"/>
                <a:cs typeface="Arial"/>
                <a:sym typeface="Arial"/>
              </a:rPr>
              <a:t>Partial pressure</a:t>
            </a:r>
            <a:endParaRPr sz="2903">
              <a:latin typeface="Arial"/>
              <a:ea typeface="Arial"/>
              <a:cs typeface="Arial"/>
              <a:sym typeface="Arial"/>
            </a:endParaRPr>
          </a:p>
        </p:txBody>
      </p:sp>
      <p:pic>
        <p:nvPicPr>
          <p:cNvPr id="118" name="Google Shape;118;p23"/>
          <p:cNvPicPr preferRelativeResize="0"/>
          <p:nvPr/>
        </p:nvPicPr>
        <p:blipFill rotWithShape="1">
          <a:blip r:embed="rId3">
            <a:alphaModFix/>
          </a:blip>
          <a:srcRect/>
          <a:stretch/>
        </p:blipFill>
        <p:spPr>
          <a:xfrm>
            <a:off x="543055" y="2060572"/>
            <a:ext cx="7598846" cy="2636248"/>
          </a:xfrm>
          <a:prstGeom prst="rect">
            <a:avLst/>
          </a:prstGeom>
          <a:noFill/>
          <a:ln>
            <a:noFill/>
          </a:ln>
        </p:spPr>
      </p:pic>
      <p:pic>
        <p:nvPicPr>
          <p:cNvPr id="119" name="Google Shape;119;p23"/>
          <p:cNvPicPr preferRelativeResize="0"/>
          <p:nvPr/>
        </p:nvPicPr>
        <p:blipFill rotWithShape="1">
          <a:blip r:embed="rId4">
            <a:alphaModFix/>
          </a:blip>
          <a:srcRect/>
          <a:stretch/>
        </p:blipFill>
        <p:spPr>
          <a:xfrm>
            <a:off x="3378173" y="5046883"/>
            <a:ext cx="2104622" cy="129346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3" name="Rectangle 3">
            <a:extLst>
              <a:ext uri="{FF2B5EF4-FFF2-40B4-BE49-F238E27FC236}">
                <a16:creationId xmlns:a16="http://schemas.microsoft.com/office/drawing/2014/main" id="{326EE032-9CA3-72CC-C4C4-74B1F6709CF4}"/>
              </a:ext>
            </a:extLst>
          </p:cNvPr>
          <p:cNvSpPr>
            <a:spLocks noGrp="1" noChangeArrowheads="1"/>
          </p:cNvSpPr>
          <p:nvPr>
            <p:ph type="body" idx="1"/>
          </p:nvPr>
        </p:nvSpPr>
        <p:spPr>
          <a:xfrm>
            <a:off x="304800" y="609600"/>
            <a:ext cx="8610600" cy="5981700"/>
          </a:xfrm>
          <a:ln>
            <a:solidFill>
              <a:schemeClr val="tx1"/>
            </a:solidFill>
          </a:ln>
        </p:spPr>
        <p:txBody>
          <a:bodyPr/>
          <a:lstStyle/>
          <a:p>
            <a:pPr marL="514350" indent="-514350">
              <a:lnSpc>
                <a:spcPct val="80000"/>
              </a:lnSpc>
              <a:buFontTx/>
              <a:buNone/>
              <a:defRPr/>
            </a:pPr>
            <a:r>
              <a:rPr lang="en-US" sz="2400" dirty="0">
                <a:latin typeface="+mj-lt"/>
              </a:rPr>
              <a:t>Ideal Gas Mixture - </a:t>
            </a:r>
            <a:r>
              <a:rPr lang="en-US" sz="2400" dirty="0" err="1">
                <a:latin typeface="+mj-lt"/>
              </a:rPr>
              <a:t>Amagat</a:t>
            </a:r>
            <a:r>
              <a:rPr lang="en-US" sz="2400" dirty="0">
                <a:latin typeface="+mj-lt"/>
              </a:rPr>
              <a:t> Law</a:t>
            </a:r>
          </a:p>
          <a:p>
            <a:pPr marL="514350" indent="-514350">
              <a:lnSpc>
                <a:spcPct val="80000"/>
              </a:lnSpc>
              <a:defRPr/>
            </a:pPr>
            <a:endParaRPr lang="en-US" sz="1800" dirty="0">
              <a:latin typeface="+mj-lt"/>
            </a:endParaRPr>
          </a:p>
          <a:p>
            <a:pPr marL="514350" indent="-514350">
              <a:lnSpc>
                <a:spcPct val="80000"/>
              </a:lnSpc>
              <a:defRPr/>
            </a:pPr>
            <a:r>
              <a:rPr lang="en-US" sz="2000" dirty="0">
                <a:latin typeface="+mj-lt"/>
              </a:rPr>
              <a:t>Suppose </a:t>
            </a:r>
            <a:r>
              <a:rPr lang="en-US" sz="2000" i="1" dirty="0" err="1">
                <a:latin typeface="+mj-lt"/>
              </a:rPr>
              <a:t>n</a:t>
            </a:r>
            <a:r>
              <a:rPr lang="en-US" sz="2000" i="1" baseline="-25000" dirty="0" err="1">
                <a:latin typeface="+mj-lt"/>
              </a:rPr>
              <a:t>A</a:t>
            </a:r>
            <a:r>
              <a:rPr lang="en-US" sz="2000" dirty="0">
                <a:latin typeface="+mj-lt"/>
              </a:rPr>
              <a:t>  moles of substance </a:t>
            </a:r>
            <a:r>
              <a:rPr lang="en-US" sz="2000" i="1" dirty="0">
                <a:latin typeface="+mj-lt"/>
              </a:rPr>
              <a:t>A</a:t>
            </a:r>
            <a:r>
              <a:rPr lang="en-US" sz="2000" dirty="0">
                <a:latin typeface="+mj-lt"/>
              </a:rPr>
              <a:t>, </a:t>
            </a:r>
            <a:r>
              <a:rPr lang="en-US" sz="2000" i="1" dirty="0" err="1">
                <a:latin typeface="+mj-lt"/>
              </a:rPr>
              <a:t>n</a:t>
            </a:r>
            <a:r>
              <a:rPr lang="en-US" sz="2000" i="1" baseline="-25000" dirty="0" err="1">
                <a:latin typeface="+mj-lt"/>
              </a:rPr>
              <a:t>B</a:t>
            </a:r>
            <a:r>
              <a:rPr lang="en-US" sz="2000" dirty="0">
                <a:latin typeface="+mj-lt"/>
              </a:rPr>
              <a:t>  moles of </a:t>
            </a:r>
            <a:r>
              <a:rPr lang="en-US" sz="2000" i="1" dirty="0">
                <a:latin typeface="+mj-lt"/>
              </a:rPr>
              <a:t>B</a:t>
            </a:r>
            <a:r>
              <a:rPr lang="en-US" sz="2000" dirty="0">
                <a:latin typeface="+mj-lt"/>
              </a:rPr>
              <a:t> and </a:t>
            </a:r>
            <a:r>
              <a:rPr lang="en-US" sz="2000" i="1" dirty="0" err="1">
                <a:latin typeface="+mj-lt"/>
              </a:rPr>
              <a:t>n</a:t>
            </a:r>
            <a:r>
              <a:rPr lang="en-US" sz="2000" i="1" baseline="-25000" dirty="0" err="1">
                <a:latin typeface="+mj-lt"/>
              </a:rPr>
              <a:t>C</a:t>
            </a:r>
            <a:r>
              <a:rPr lang="en-US" sz="2000" dirty="0">
                <a:latin typeface="+mj-lt"/>
              </a:rPr>
              <a:t>  moles of </a:t>
            </a:r>
            <a:r>
              <a:rPr lang="en-US" sz="2000" i="1" dirty="0">
                <a:latin typeface="+mj-lt"/>
              </a:rPr>
              <a:t>C</a:t>
            </a:r>
            <a:r>
              <a:rPr lang="en-US" sz="2000" dirty="0">
                <a:latin typeface="+mj-lt"/>
              </a:rPr>
              <a:t> and so on, are contained in a volume </a:t>
            </a:r>
            <a:r>
              <a:rPr lang="en-US" sz="2000" i="1" dirty="0">
                <a:latin typeface="+mj-lt"/>
              </a:rPr>
              <a:t>V</a:t>
            </a:r>
            <a:r>
              <a:rPr lang="en-US" sz="2000" dirty="0">
                <a:latin typeface="+mj-lt"/>
              </a:rPr>
              <a:t> at temperature </a:t>
            </a:r>
            <a:r>
              <a:rPr lang="en-US" sz="2000" i="1" dirty="0">
                <a:latin typeface="+mj-lt"/>
              </a:rPr>
              <a:t>T</a:t>
            </a:r>
            <a:r>
              <a:rPr lang="en-US" sz="2000" dirty="0">
                <a:latin typeface="+mj-lt"/>
              </a:rPr>
              <a:t> and total pressure </a:t>
            </a:r>
            <a:r>
              <a:rPr lang="en-US" sz="2000" i="1" dirty="0">
                <a:latin typeface="+mj-lt"/>
              </a:rPr>
              <a:t>P</a:t>
            </a:r>
            <a:r>
              <a:rPr lang="en-US" sz="2000" dirty="0">
                <a:latin typeface="+mj-lt"/>
              </a:rPr>
              <a:t>.</a:t>
            </a:r>
          </a:p>
          <a:p>
            <a:pPr marL="514350" indent="-514350">
              <a:lnSpc>
                <a:spcPct val="80000"/>
              </a:lnSpc>
              <a:defRPr/>
            </a:pPr>
            <a:r>
              <a:rPr lang="en-US" sz="2000" dirty="0">
                <a:solidFill>
                  <a:srgbClr val="FF0000"/>
                </a:solidFill>
                <a:latin typeface="+mj-lt"/>
              </a:rPr>
              <a:t>The partial volume </a:t>
            </a:r>
            <a:r>
              <a:rPr lang="en-US" sz="2000" i="1" dirty="0" err="1">
                <a:solidFill>
                  <a:srgbClr val="FF0000"/>
                </a:solidFill>
                <a:latin typeface="+mj-lt"/>
              </a:rPr>
              <a:t>v</a:t>
            </a:r>
            <a:r>
              <a:rPr lang="en-US" sz="2000" i="1" baseline="-25000" dirty="0" err="1">
                <a:solidFill>
                  <a:srgbClr val="FF0000"/>
                </a:solidFill>
                <a:latin typeface="+mj-lt"/>
              </a:rPr>
              <a:t>A</a:t>
            </a:r>
            <a:r>
              <a:rPr lang="en-US" sz="2000" dirty="0">
                <a:solidFill>
                  <a:srgbClr val="FF0000"/>
                </a:solidFill>
                <a:latin typeface="+mj-lt"/>
              </a:rPr>
              <a:t> of </a:t>
            </a:r>
            <a:r>
              <a:rPr lang="en-US" sz="2000" i="1" dirty="0">
                <a:solidFill>
                  <a:srgbClr val="FF0000"/>
                </a:solidFill>
                <a:latin typeface="+mj-lt"/>
              </a:rPr>
              <a:t>A</a:t>
            </a:r>
            <a:r>
              <a:rPr lang="en-US" sz="2000" dirty="0">
                <a:solidFill>
                  <a:srgbClr val="FF0000"/>
                </a:solidFill>
                <a:latin typeface="+mj-lt"/>
              </a:rPr>
              <a:t> in the mixture is defined as the volume that would be occupied  by </a:t>
            </a:r>
            <a:r>
              <a:rPr lang="en-US" sz="2000" i="1" dirty="0" err="1">
                <a:solidFill>
                  <a:srgbClr val="FF0000"/>
                </a:solidFill>
                <a:latin typeface="+mj-lt"/>
              </a:rPr>
              <a:t>n</a:t>
            </a:r>
            <a:r>
              <a:rPr lang="en-US" sz="2000" i="1" baseline="-25000" dirty="0" err="1">
                <a:solidFill>
                  <a:srgbClr val="FF0000"/>
                </a:solidFill>
                <a:latin typeface="+mj-lt"/>
              </a:rPr>
              <a:t>A</a:t>
            </a:r>
            <a:r>
              <a:rPr lang="en-US" sz="2000" dirty="0">
                <a:solidFill>
                  <a:srgbClr val="FF0000"/>
                </a:solidFill>
                <a:latin typeface="+mj-lt"/>
              </a:rPr>
              <a:t> moles of </a:t>
            </a:r>
            <a:r>
              <a:rPr lang="en-US" sz="2000" i="1" dirty="0">
                <a:solidFill>
                  <a:srgbClr val="FF0000"/>
                </a:solidFill>
                <a:latin typeface="+mj-lt"/>
              </a:rPr>
              <a:t>A</a:t>
            </a:r>
            <a:r>
              <a:rPr lang="en-US" sz="2000" dirty="0">
                <a:solidFill>
                  <a:srgbClr val="FF0000"/>
                </a:solidFill>
                <a:latin typeface="+mj-lt"/>
              </a:rPr>
              <a:t> alone </a:t>
            </a:r>
            <a:r>
              <a:rPr lang="en-US" sz="2000" u="sng" dirty="0">
                <a:solidFill>
                  <a:srgbClr val="FF0000"/>
                </a:solidFill>
                <a:latin typeface="+mj-lt"/>
                <a:cs typeface="Times New Roman" pitchFamily="18" charset="0"/>
              </a:rPr>
              <a:t>only</a:t>
            </a:r>
            <a:r>
              <a:rPr lang="en-US" sz="2000" dirty="0">
                <a:solidFill>
                  <a:srgbClr val="FF0000"/>
                </a:solidFill>
                <a:latin typeface="+mj-lt"/>
                <a:cs typeface="Times New Roman" pitchFamily="18" charset="0"/>
              </a:rPr>
              <a:t> for ideal gases </a:t>
            </a:r>
            <a:r>
              <a:rPr lang="en-US" sz="2000" dirty="0">
                <a:solidFill>
                  <a:srgbClr val="FF0000"/>
                </a:solidFill>
                <a:latin typeface="+mj-lt"/>
              </a:rPr>
              <a:t>at the total pressure </a:t>
            </a:r>
            <a:r>
              <a:rPr lang="en-US" sz="2000" i="1" dirty="0">
                <a:solidFill>
                  <a:srgbClr val="FF0000"/>
                </a:solidFill>
                <a:latin typeface="+mj-lt"/>
              </a:rPr>
              <a:t>P </a:t>
            </a:r>
            <a:r>
              <a:rPr lang="en-US" sz="2000" dirty="0">
                <a:solidFill>
                  <a:srgbClr val="FF0000"/>
                </a:solidFill>
                <a:latin typeface="+mj-lt"/>
              </a:rPr>
              <a:t> at the same temperature </a:t>
            </a:r>
            <a:r>
              <a:rPr lang="en-US" sz="2000" i="1" dirty="0">
                <a:solidFill>
                  <a:srgbClr val="FF0000"/>
                </a:solidFill>
                <a:latin typeface="+mj-lt"/>
              </a:rPr>
              <a:t>T </a:t>
            </a:r>
            <a:r>
              <a:rPr lang="en-US" sz="2000" dirty="0">
                <a:solidFill>
                  <a:srgbClr val="FF0000"/>
                </a:solidFill>
                <a:latin typeface="+mj-lt"/>
              </a:rPr>
              <a:t>of the mixture</a:t>
            </a:r>
            <a:endParaRPr lang="en-US" sz="2000" i="1" dirty="0">
              <a:solidFill>
                <a:srgbClr val="FF0000"/>
              </a:solidFill>
              <a:latin typeface="+mj-lt"/>
            </a:endParaRPr>
          </a:p>
          <a:p>
            <a:pPr marL="514350" indent="-514350">
              <a:lnSpc>
                <a:spcPct val="80000"/>
              </a:lnSpc>
              <a:buFont typeface="Wingdings" pitchFamily="2" charset="2"/>
              <a:buNone/>
              <a:defRPr/>
            </a:pPr>
            <a:endParaRPr lang="en-US" sz="2000" i="1" dirty="0">
              <a:latin typeface="+mj-lt"/>
            </a:endParaRPr>
          </a:p>
          <a:p>
            <a:pPr marL="514350" indent="-514350">
              <a:lnSpc>
                <a:spcPct val="80000"/>
              </a:lnSpc>
              <a:buFont typeface="Wingdings" pitchFamily="2" charset="2"/>
              <a:buNone/>
              <a:defRPr/>
            </a:pPr>
            <a:r>
              <a:rPr lang="en-US" sz="2000" i="1" dirty="0">
                <a:latin typeface="+mj-lt"/>
              </a:rPr>
              <a:t>	</a:t>
            </a:r>
            <a:r>
              <a:rPr lang="en-US" sz="2000" dirty="0">
                <a:latin typeface="+mj-lt"/>
              </a:rPr>
              <a:t>From ideal gas law :		PV = </a:t>
            </a:r>
            <a:r>
              <a:rPr lang="en-US" sz="2000" dirty="0" err="1">
                <a:latin typeface="+mj-lt"/>
              </a:rPr>
              <a:t>nRT</a:t>
            </a:r>
            <a:r>
              <a:rPr lang="en-US" sz="2000" dirty="0">
                <a:latin typeface="+mj-lt"/>
              </a:rPr>
              <a:t>       …. (1)</a:t>
            </a:r>
          </a:p>
          <a:p>
            <a:pPr marL="514350" indent="-514350">
              <a:lnSpc>
                <a:spcPct val="80000"/>
              </a:lnSpc>
              <a:buFont typeface="Wingdings" pitchFamily="2" charset="2"/>
              <a:buNone/>
              <a:defRPr/>
            </a:pPr>
            <a:r>
              <a:rPr lang="en-US" sz="2000" dirty="0">
                <a:latin typeface="+mj-lt"/>
              </a:rPr>
              <a:t>	From partial pressure:	 </a:t>
            </a:r>
            <a:r>
              <a:rPr lang="en-US" sz="2000" dirty="0" err="1">
                <a:latin typeface="+mj-lt"/>
              </a:rPr>
              <a:t>Pv</a:t>
            </a:r>
            <a:r>
              <a:rPr lang="en-US" sz="2000" baseline="-25000" dirty="0" err="1">
                <a:latin typeface="+mj-lt"/>
              </a:rPr>
              <a:t>A</a:t>
            </a:r>
            <a:r>
              <a:rPr lang="en-US" sz="2000" dirty="0">
                <a:latin typeface="+mj-lt"/>
              </a:rPr>
              <a:t> = </a:t>
            </a:r>
            <a:r>
              <a:rPr lang="en-US" sz="2000" dirty="0" err="1">
                <a:latin typeface="+mj-lt"/>
              </a:rPr>
              <a:t>n</a:t>
            </a:r>
            <a:r>
              <a:rPr lang="en-US" sz="2000" baseline="-25000" dirty="0" err="1">
                <a:latin typeface="+mj-lt"/>
              </a:rPr>
              <a:t>A</a:t>
            </a:r>
            <a:r>
              <a:rPr lang="en-US" sz="2000" dirty="0">
                <a:latin typeface="+mj-lt"/>
              </a:rPr>
              <a:t> RT  …. (2)</a:t>
            </a:r>
          </a:p>
          <a:p>
            <a:pPr marL="514350" indent="-514350">
              <a:lnSpc>
                <a:spcPct val="80000"/>
              </a:lnSpc>
              <a:buFont typeface="Wingdings" pitchFamily="2" charset="2"/>
              <a:buNone/>
              <a:defRPr/>
            </a:pPr>
            <a:endParaRPr lang="en-US" sz="2000" dirty="0">
              <a:latin typeface="+mj-lt"/>
            </a:endParaRPr>
          </a:p>
          <a:p>
            <a:pPr marL="514350" indent="-514350">
              <a:lnSpc>
                <a:spcPct val="80000"/>
              </a:lnSpc>
              <a:buFont typeface="Wingdings" pitchFamily="2" charset="2"/>
              <a:buNone/>
              <a:defRPr/>
            </a:pPr>
            <a:r>
              <a:rPr lang="en-US" sz="2000" dirty="0">
                <a:latin typeface="+mj-lt"/>
              </a:rPr>
              <a:t>Dividing Eq. (1) by Eq. (2) : 		    or            </a:t>
            </a:r>
            <a:r>
              <a:rPr lang="en-US" sz="2000" dirty="0" err="1">
                <a:latin typeface="+mj-lt"/>
              </a:rPr>
              <a:t>v</a:t>
            </a:r>
            <a:r>
              <a:rPr lang="en-US" sz="2000" baseline="-25000" dirty="0" err="1">
                <a:latin typeface="+mj-lt"/>
              </a:rPr>
              <a:t>A</a:t>
            </a:r>
            <a:r>
              <a:rPr lang="en-US" sz="2000" dirty="0">
                <a:latin typeface="+mj-lt"/>
              </a:rPr>
              <a:t> = </a:t>
            </a:r>
            <a:r>
              <a:rPr lang="en-US" sz="2000" dirty="0" err="1">
                <a:latin typeface="+mj-lt"/>
              </a:rPr>
              <a:t>y</a:t>
            </a:r>
            <a:r>
              <a:rPr lang="en-US" sz="2000" baseline="-25000" dirty="0" err="1">
                <a:latin typeface="+mj-lt"/>
              </a:rPr>
              <a:t>A</a:t>
            </a:r>
            <a:r>
              <a:rPr lang="en-US" sz="2000" dirty="0">
                <a:latin typeface="+mj-lt"/>
              </a:rPr>
              <a:t> V</a:t>
            </a:r>
          </a:p>
          <a:p>
            <a:pPr marL="514350" indent="-514350">
              <a:lnSpc>
                <a:spcPct val="80000"/>
              </a:lnSpc>
              <a:buFont typeface="Wingdings" pitchFamily="2" charset="2"/>
              <a:buNone/>
              <a:defRPr/>
            </a:pPr>
            <a:r>
              <a:rPr lang="en-US" sz="2000" dirty="0">
                <a:latin typeface="+mj-lt"/>
              </a:rPr>
              <a:t> </a:t>
            </a:r>
          </a:p>
          <a:p>
            <a:pPr marL="514350" indent="-514350">
              <a:lnSpc>
                <a:spcPct val="80000"/>
              </a:lnSpc>
              <a:buFont typeface="Wingdings" pitchFamily="2" charset="2"/>
              <a:buNone/>
              <a:defRPr/>
            </a:pPr>
            <a:endParaRPr lang="en-US" sz="2000" dirty="0">
              <a:latin typeface="+mj-lt"/>
            </a:endParaRPr>
          </a:p>
          <a:p>
            <a:pPr marL="514350" indent="-514350">
              <a:lnSpc>
                <a:spcPct val="80000"/>
              </a:lnSpc>
              <a:buFont typeface="Wingdings" pitchFamily="2" charset="2"/>
              <a:buNone/>
              <a:defRPr/>
            </a:pPr>
            <a:r>
              <a:rPr lang="en-US" sz="2000" dirty="0">
                <a:latin typeface="+mj-lt"/>
              </a:rPr>
              <a:t>Thus the ideal partial volume of </a:t>
            </a:r>
          </a:p>
          <a:p>
            <a:pPr marL="514350" indent="-514350">
              <a:lnSpc>
                <a:spcPct val="80000"/>
              </a:lnSpc>
              <a:buFont typeface="Wingdings" pitchFamily="2" charset="2"/>
              <a:buNone/>
              <a:defRPr/>
            </a:pPr>
            <a:r>
              <a:rPr lang="en-US" sz="2000" dirty="0">
                <a:latin typeface="+mj-lt"/>
              </a:rPr>
              <a:t>ideal gas add up to the total volume V :</a:t>
            </a:r>
          </a:p>
          <a:p>
            <a:pPr marL="514350" indent="-514350">
              <a:lnSpc>
                <a:spcPct val="80000"/>
              </a:lnSpc>
              <a:buFont typeface="Wingdings" pitchFamily="2" charset="2"/>
              <a:buNone/>
              <a:defRPr/>
            </a:pPr>
            <a:endParaRPr lang="en-US" sz="2000" dirty="0">
              <a:latin typeface="+mj-lt"/>
            </a:endParaRPr>
          </a:p>
          <a:p>
            <a:pPr marL="514350" indent="-514350">
              <a:lnSpc>
                <a:spcPct val="80000"/>
              </a:lnSpc>
              <a:buFont typeface="Wingdings" pitchFamily="2" charset="2"/>
              <a:buNone/>
              <a:defRPr/>
            </a:pPr>
            <a:r>
              <a:rPr lang="en-US" sz="2000" dirty="0" err="1">
                <a:latin typeface="+mj-lt"/>
              </a:rPr>
              <a:t>v</a:t>
            </a:r>
            <a:r>
              <a:rPr lang="en-US" sz="2000" baseline="-25000" dirty="0" err="1">
                <a:latin typeface="+mj-lt"/>
              </a:rPr>
              <a:t>A</a:t>
            </a:r>
            <a:r>
              <a:rPr lang="en-US" sz="2000" dirty="0">
                <a:latin typeface="+mj-lt"/>
              </a:rPr>
              <a:t> + </a:t>
            </a:r>
            <a:r>
              <a:rPr lang="en-US" sz="2000" dirty="0" err="1">
                <a:latin typeface="+mj-lt"/>
              </a:rPr>
              <a:t>v</a:t>
            </a:r>
            <a:r>
              <a:rPr lang="en-US" sz="2000" baseline="-25000" dirty="0" err="1">
                <a:latin typeface="+mj-lt"/>
              </a:rPr>
              <a:t>B</a:t>
            </a:r>
            <a:r>
              <a:rPr lang="en-US" sz="2000" dirty="0">
                <a:latin typeface="+mj-lt"/>
              </a:rPr>
              <a:t> + </a:t>
            </a:r>
            <a:r>
              <a:rPr lang="en-US" sz="2000" dirty="0" err="1">
                <a:latin typeface="+mj-lt"/>
              </a:rPr>
              <a:t>v</a:t>
            </a:r>
            <a:r>
              <a:rPr lang="en-US" sz="2000" baseline="-25000" dirty="0" err="1">
                <a:latin typeface="+mj-lt"/>
              </a:rPr>
              <a:t>C</a:t>
            </a:r>
            <a:r>
              <a:rPr lang="en-US" sz="2000" dirty="0">
                <a:latin typeface="+mj-lt"/>
              </a:rPr>
              <a:t> + ... =  (</a:t>
            </a:r>
            <a:r>
              <a:rPr lang="en-US" sz="2000" dirty="0" err="1">
                <a:latin typeface="+mj-lt"/>
              </a:rPr>
              <a:t>y</a:t>
            </a:r>
            <a:r>
              <a:rPr lang="en-US" sz="2000" baseline="-25000" dirty="0" err="1">
                <a:latin typeface="+mj-lt"/>
              </a:rPr>
              <a:t>A</a:t>
            </a:r>
            <a:r>
              <a:rPr lang="en-US" sz="2000" dirty="0">
                <a:latin typeface="+mj-lt"/>
              </a:rPr>
              <a:t> + </a:t>
            </a:r>
            <a:r>
              <a:rPr lang="en-US" sz="2000" dirty="0" err="1">
                <a:latin typeface="+mj-lt"/>
              </a:rPr>
              <a:t>y</a:t>
            </a:r>
            <a:r>
              <a:rPr lang="en-US" sz="2000" baseline="-25000" dirty="0" err="1">
                <a:latin typeface="+mj-lt"/>
              </a:rPr>
              <a:t>B</a:t>
            </a:r>
            <a:r>
              <a:rPr lang="en-US" sz="2000" dirty="0">
                <a:latin typeface="+mj-lt"/>
              </a:rPr>
              <a:t> + </a:t>
            </a:r>
            <a:r>
              <a:rPr lang="en-US" sz="2000" dirty="0" err="1">
                <a:latin typeface="+mj-lt"/>
              </a:rPr>
              <a:t>y</a:t>
            </a:r>
            <a:r>
              <a:rPr lang="en-US" sz="2000" baseline="-25000" dirty="0" err="1">
                <a:latin typeface="+mj-lt"/>
              </a:rPr>
              <a:t>C</a:t>
            </a:r>
            <a:r>
              <a:rPr lang="en-US" sz="2000" dirty="0">
                <a:latin typeface="+mj-lt"/>
              </a:rPr>
              <a:t> + ... )V = V</a:t>
            </a:r>
          </a:p>
        </p:txBody>
      </p:sp>
      <p:graphicFrame>
        <p:nvGraphicFramePr>
          <p:cNvPr id="39939" name="Object 4">
            <a:extLst>
              <a:ext uri="{FF2B5EF4-FFF2-40B4-BE49-F238E27FC236}">
                <a16:creationId xmlns:a16="http://schemas.microsoft.com/office/drawing/2014/main" id="{4E670A8F-4645-CDD0-DDCE-7FEEFB354073}"/>
              </a:ext>
            </a:extLst>
          </p:cNvPr>
          <p:cNvGraphicFramePr>
            <a:graphicFrameLocks/>
          </p:cNvGraphicFramePr>
          <p:nvPr/>
        </p:nvGraphicFramePr>
        <p:xfrm>
          <a:off x="3581400" y="3733800"/>
          <a:ext cx="1423988" cy="585788"/>
        </p:xfrm>
        <a:graphic>
          <a:graphicData uri="http://schemas.openxmlformats.org/presentationml/2006/ole">
            <mc:AlternateContent xmlns:mc="http://schemas.openxmlformats.org/markup-compatibility/2006">
              <mc:Choice xmlns:v="urn:schemas-microsoft-com:vml" Requires="v">
                <p:oleObj name="Equation" r:id="rId3" imgW="1433513" imgH="595313" progId="Equation">
                  <p:embed/>
                </p:oleObj>
              </mc:Choice>
              <mc:Fallback>
                <p:oleObj name="Equation" r:id="rId3" imgW="1433513" imgH="595313" progId="Equation">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3733800"/>
                        <a:ext cx="1423988" cy="5857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940" name="Text Box 6">
            <a:extLst>
              <a:ext uri="{FF2B5EF4-FFF2-40B4-BE49-F238E27FC236}">
                <a16:creationId xmlns:a16="http://schemas.microsoft.com/office/drawing/2014/main" id="{4CF46ED3-B665-A6AF-FBCD-224FCD7376BD}"/>
              </a:ext>
            </a:extLst>
          </p:cNvPr>
          <p:cNvSpPr txBox="1">
            <a:spLocks noChangeArrowheads="1"/>
          </p:cNvSpPr>
          <p:nvPr/>
        </p:nvSpPr>
        <p:spPr bwMode="auto">
          <a:xfrm>
            <a:off x="6232525" y="51577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2" name="TextBox 1">
            <a:extLst>
              <a:ext uri="{FF2B5EF4-FFF2-40B4-BE49-F238E27FC236}">
                <a16:creationId xmlns:a16="http://schemas.microsoft.com/office/drawing/2014/main" id="{61A56FFB-B060-CF7E-0424-6BF3DDB25CAC}"/>
              </a:ext>
            </a:extLst>
          </p:cNvPr>
          <p:cNvSpPr txBox="1">
            <a:spLocks noChangeArrowheads="1"/>
          </p:cNvSpPr>
          <p:nvPr/>
        </p:nvSpPr>
        <p:spPr bwMode="auto">
          <a:xfrm>
            <a:off x="6096000" y="5702300"/>
            <a:ext cx="2509838" cy="4016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b="1" baseline="0">
                <a:solidFill>
                  <a:srgbClr val="FF0000"/>
                </a:solidFill>
              </a:rPr>
              <a:t>Thus, vol % ~ mol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9B9908BF-2A44-26E3-72DE-D670710C819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1987" name="Rectangle 3">
            <a:extLst>
              <a:ext uri="{FF2B5EF4-FFF2-40B4-BE49-F238E27FC236}">
                <a16:creationId xmlns:a16="http://schemas.microsoft.com/office/drawing/2014/main" id="{DC0EAF6C-640E-9D54-C4EF-40CD41AC4847}"/>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1988" name="Rectangle 4">
            <a:extLst>
              <a:ext uri="{FF2B5EF4-FFF2-40B4-BE49-F238E27FC236}">
                <a16:creationId xmlns:a16="http://schemas.microsoft.com/office/drawing/2014/main" id="{53CF39D5-8956-DAD2-7D56-89C3D25BF6E1}"/>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1989" name="Rectangle 5">
            <a:extLst>
              <a:ext uri="{FF2B5EF4-FFF2-40B4-BE49-F238E27FC236}">
                <a16:creationId xmlns:a16="http://schemas.microsoft.com/office/drawing/2014/main" id="{A14DDB75-C194-2D81-3F12-5F7E6767E1C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1990" name="Rectangle 6">
            <a:extLst>
              <a:ext uri="{FF2B5EF4-FFF2-40B4-BE49-F238E27FC236}">
                <a16:creationId xmlns:a16="http://schemas.microsoft.com/office/drawing/2014/main" id="{8FC579E3-411B-C722-BA56-925235E1B03F}"/>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1991" name="Rectangle 7">
            <a:extLst>
              <a:ext uri="{FF2B5EF4-FFF2-40B4-BE49-F238E27FC236}">
                <a16:creationId xmlns:a16="http://schemas.microsoft.com/office/drawing/2014/main" id="{758DBED5-09AC-9A3E-08AA-37539E6C3314}"/>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1992" name="Rectangle 8">
            <a:extLst>
              <a:ext uri="{FF2B5EF4-FFF2-40B4-BE49-F238E27FC236}">
                <a16:creationId xmlns:a16="http://schemas.microsoft.com/office/drawing/2014/main" id="{82474E1E-5216-72DB-C73C-93826DA554EA}"/>
              </a:ext>
            </a:extLst>
          </p:cNvPr>
          <p:cNvSpPr>
            <a:spLocks noGrp="1" noChangeArrowheads="1"/>
          </p:cNvSpPr>
          <p:nvPr>
            <p:ph type="body" idx="1"/>
          </p:nvPr>
        </p:nvSpPr>
        <p:spPr>
          <a:xfrm>
            <a:off x="304800" y="228600"/>
            <a:ext cx="8458200" cy="6477000"/>
          </a:xfrm>
          <a:noFill/>
          <a:ln>
            <a:solidFill>
              <a:schemeClr val="tx1"/>
            </a:solidFill>
            <a:miter lim="800000"/>
            <a:headEnd/>
            <a:tailEnd/>
          </a:ln>
        </p:spPr>
        <p:txBody>
          <a:bodyPr/>
          <a:lstStyle/>
          <a:p>
            <a:r>
              <a:rPr lang="en-US" altLang="en-US" sz="2000"/>
              <a:t>Conservation of mass</a:t>
            </a:r>
          </a:p>
          <a:p>
            <a:endParaRPr lang="en-US" altLang="en-US" sz="2000"/>
          </a:p>
          <a:p>
            <a:pPr>
              <a:buFontTx/>
              <a:buNone/>
            </a:pPr>
            <a:r>
              <a:rPr lang="en-US" altLang="en-US" sz="2000"/>
              <a:t>		m =  m</a:t>
            </a:r>
            <a:r>
              <a:rPr lang="en-US" altLang="en-US" sz="2000" baseline="-25000"/>
              <a:t>1</a:t>
            </a:r>
            <a:r>
              <a:rPr lang="en-US" altLang="en-US" sz="2000"/>
              <a:t>+ m</a:t>
            </a:r>
            <a:r>
              <a:rPr lang="en-US" altLang="en-US" sz="2000" baseline="-25000"/>
              <a:t>2</a:t>
            </a:r>
            <a:r>
              <a:rPr lang="en-US" altLang="en-US" sz="2000"/>
              <a:t>+ m</a:t>
            </a:r>
            <a:r>
              <a:rPr lang="en-US" altLang="en-US" sz="2000" baseline="-25000"/>
              <a:t>3</a:t>
            </a:r>
            <a:r>
              <a:rPr lang="en-US" altLang="en-US" sz="2000"/>
              <a:t>+ m</a:t>
            </a:r>
            <a:r>
              <a:rPr lang="en-US" altLang="en-US" sz="2000" baseline="-25000"/>
              <a:t>4</a:t>
            </a:r>
            <a:r>
              <a:rPr lang="en-US" altLang="en-US" sz="2000"/>
              <a:t>+ m</a:t>
            </a:r>
            <a:r>
              <a:rPr lang="en-US" altLang="en-US" sz="2000" baseline="-25000"/>
              <a:t>5</a:t>
            </a:r>
          </a:p>
          <a:p>
            <a:endParaRPr lang="en-US" altLang="en-US" sz="2000"/>
          </a:p>
          <a:p>
            <a:r>
              <a:rPr lang="en-US" altLang="en-US" sz="2000"/>
              <a:t>Ideal gas law</a:t>
            </a:r>
          </a:p>
          <a:p>
            <a:endParaRPr lang="en-US" altLang="en-US" sz="2000"/>
          </a:p>
          <a:p>
            <a:pPr>
              <a:buFontTx/>
              <a:buNone/>
            </a:pPr>
            <a:r>
              <a:rPr lang="en-US" altLang="en-US" sz="2000"/>
              <a:t>		PV = nRT , thus P</a:t>
            </a:r>
            <a:r>
              <a:rPr lang="en-US" altLang="en-US" sz="2000" baseline="-25000"/>
              <a:t>1</a:t>
            </a:r>
            <a:r>
              <a:rPr lang="en-US" altLang="en-US" sz="2000"/>
              <a:t>V=n</a:t>
            </a:r>
            <a:r>
              <a:rPr lang="en-US" altLang="en-US" sz="2000" baseline="-25000"/>
              <a:t>1</a:t>
            </a:r>
            <a:r>
              <a:rPr lang="en-US" altLang="en-US" sz="2000"/>
              <a:t>R</a:t>
            </a:r>
            <a:r>
              <a:rPr lang="en-US" altLang="en-US" sz="2000" baseline="-25000"/>
              <a:t>1</a:t>
            </a:r>
            <a:r>
              <a:rPr lang="en-US" altLang="en-US" sz="2000"/>
              <a:t>T , P</a:t>
            </a:r>
            <a:r>
              <a:rPr lang="en-US" altLang="en-US" sz="2000" baseline="-25000"/>
              <a:t>2</a:t>
            </a:r>
            <a:r>
              <a:rPr lang="en-US" altLang="en-US" sz="2000"/>
              <a:t>V=n</a:t>
            </a:r>
            <a:r>
              <a:rPr lang="en-US" altLang="en-US" sz="2000" baseline="-25000"/>
              <a:t>2</a:t>
            </a:r>
            <a:r>
              <a:rPr lang="en-US" altLang="en-US" sz="2000"/>
              <a:t>R</a:t>
            </a:r>
            <a:r>
              <a:rPr lang="en-US" altLang="en-US" sz="2000" baseline="-25000"/>
              <a:t>2</a:t>
            </a:r>
            <a:r>
              <a:rPr lang="en-US" altLang="en-US" sz="2000"/>
              <a:t>T T …….. P</a:t>
            </a:r>
            <a:r>
              <a:rPr lang="en-US" altLang="en-US" sz="2000" baseline="-25000"/>
              <a:t>i</a:t>
            </a:r>
            <a:r>
              <a:rPr lang="en-US" altLang="en-US" sz="2000"/>
              <a:t>V=n</a:t>
            </a:r>
            <a:r>
              <a:rPr lang="en-US" altLang="en-US" sz="2000" baseline="-25000"/>
              <a:t>i</a:t>
            </a:r>
            <a:r>
              <a:rPr lang="en-US" altLang="en-US" sz="2000"/>
              <a:t>R</a:t>
            </a:r>
            <a:r>
              <a:rPr lang="en-US" altLang="en-US" sz="2000" baseline="-25000"/>
              <a:t>i</a:t>
            </a:r>
            <a:r>
              <a:rPr lang="en-US" altLang="en-US" sz="2000"/>
              <a:t>T 	or</a:t>
            </a:r>
          </a:p>
          <a:p>
            <a:pPr>
              <a:buFontTx/>
              <a:buNone/>
            </a:pPr>
            <a:endParaRPr lang="en-US" altLang="en-US" sz="2000"/>
          </a:p>
          <a:p>
            <a:pPr>
              <a:buFontTx/>
              <a:buNone/>
            </a:pPr>
            <a:r>
              <a:rPr lang="en-US" altLang="en-US" sz="2000"/>
              <a:t>		PV = mRT , thus P</a:t>
            </a:r>
            <a:r>
              <a:rPr lang="en-US" altLang="en-US" sz="2000" baseline="-25000"/>
              <a:t>1</a:t>
            </a:r>
            <a:r>
              <a:rPr lang="en-US" altLang="en-US" sz="2000"/>
              <a:t>V=m</a:t>
            </a:r>
            <a:r>
              <a:rPr lang="en-US" altLang="en-US" sz="2000" baseline="-25000"/>
              <a:t>1</a:t>
            </a:r>
            <a:r>
              <a:rPr lang="en-US" altLang="en-US" sz="2000"/>
              <a:t>R</a:t>
            </a:r>
            <a:r>
              <a:rPr lang="en-US" altLang="en-US" sz="2000" baseline="-25000"/>
              <a:t>1</a:t>
            </a:r>
            <a:r>
              <a:rPr lang="en-US" altLang="en-US" sz="2000"/>
              <a:t>T , P</a:t>
            </a:r>
            <a:r>
              <a:rPr lang="en-US" altLang="en-US" sz="2000" baseline="-25000"/>
              <a:t>2</a:t>
            </a:r>
            <a:r>
              <a:rPr lang="en-US" altLang="en-US" sz="2000"/>
              <a:t>V=m</a:t>
            </a:r>
            <a:r>
              <a:rPr lang="en-US" altLang="en-US" sz="2000" baseline="-25000"/>
              <a:t>2</a:t>
            </a:r>
            <a:r>
              <a:rPr lang="en-US" altLang="en-US" sz="2000"/>
              <a:t>R</a:t>
            </a:r>
            <a:r>
              <a:rPr lang="en-US" altLang="en-US" sz="2000" baseline="-25000"/>
              <a:t>2</a:t>
            </a:r>
            <a:r>
              <a:rPr lang="en-US" altLang="en-US" sz="2000"/>
              <a:t>T T …….. P</a:t>
            </a:r>
            <a:r>
              <a:rPr lang="en-US" altLang="en-US" sz="2000" baseline="-25000"/>
              <a:t>i</a:t>
            </a:r>
            <a:r>
              <a:rPr lang="en-US" altLang="en-US" sz="2000"/>
              <a:t>V=m</a:t>
            </a:r>
            <a:r>
              <a:rPr lang="en-US" altLang="en-US" sz="2000" baseline="-25000"/>
              <a:t>i</a:t>
            </a:r>
            <a:r>
              <a:rPr lang="en-US" altLang="en-US" sz="2000"/>
              <a:t>R</a:t>
            </a:r>
            <a:r>
              <a:rPr lang="en-US" altLang="en-US" sz="2000" baseline="-25000"/>
              <a:t>i</a:t>
            </a:r>
            <a:r>
              <a:rPr lang="en-US" altLang="en-US" sz="2000"/>
              <a:t>T </a:t>
            </a:r>
          </a:p>
          <a:p>
            <a:pPr>
              <a:buFontTx/>
              <a:buNone/>
            </a:pPr>
            <a:endParaRPr lang="en-US" altLang="en-US" sz="2000"/>
          </a:p>
          <a:p>
            <a:pPr>
              <a:buFontTx/>
              <a:buNone/>
            </a:pPr>
            <a:r>
              <a:rPr lang="en-US" altLang="en-US" sz="2000"/>
              <a:t>		the universal gas constant (R) for any gas is </a:t>
            </a:r>
          </a:p>
          <a:p>
            <a:pPr>
              <a:buFontTx/>
              <a:buNone/>
            </a:pPr>
            <a:endParaRPr lang="en-US" altLang="en-US" sz="2000"/>
          </a:p>
          <a:p>
            <a:pPr>
              <a:buFontTx/>
              <a:buNone/>
            </a:pPr>
            <a:r>
              <a:rPr lang="en-US" altLang="en-US" sz="2000"/>
              <a:t>			8.314 m</a:t>
            </a:r>
            <a:r>
              <a:rPr lang="en-US" altLang="en-US" sz="2000" baseline="30000"/>
              <a:t>3</a:t>
            </a:r>
            <a:r>
              <a:rPr lang="en-US" altLang="en-US" sz="2000"/>
              <a:t>-Pa/mol-K</a:t>
            </a:r>
          </a:p>
          <a:p>
            <a:pPr>
              <a:buFontTx/>
              <a:buNone/>
            </a:pPr>
            <a:r>
              <a:rPr lang="en-US" altLang="en-US" sz="2000"/>
              <a:t>			0.08314 liter-bar/mol-K</a:t>
            </a:r>
          </a:p>
          <a:p>
            <a:pPr>
              <a:buFontTx/>
              <a:buNone/>
            </a:pPr>
            <a:r>
              <a:rPr lang="en-US" altLang="en-US" sz="2000"/>
              <a:t>			0.08206 liter-atm/mol-K </a:t>
            </a:r>
          </a:p>
          <a:p>
            <a:pPr>
              <a:buFontTx/>
              <a:buNone/>
            </a:pPr>
            <a:r>
              <a:rPr lang="en-US" altLang="en-US" sz="2000"/>
              <a:t>			8.314 J/mol-K 	     (J ~ m</a:t>
            </a:r>
            <a:r>
              <a:rPr lang="en-US" altLang="en-US" sz="2000" baseline="30000"/>
              <a:t>3</a:t>
            </a:r>
            <a:r>
              <a:rPr lang="en-US" altLang="en-US" sz="2000"/>
              <a:t>-Pa)</a:t>
            </a:r>
          </a:p>
        </p:txBody>
      </p:sp>
      <p:sp>
        <p:nvSpPr>
          <p:cNvPr id="41993" name="Rectangle 9">
            <a:extLst>
              <a:ext uri="{FF2B5EF4-FFF2-40B4-BE49-F238E27FC236}">
                <a16:creationId xmlns:a16="http://schemas.microsoft.com/office/drawing/2014/main" id="{EA799D98-81C4-7392-4899-F9E589D1F61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1994" name="Rectangle 10">
            <a:extLst>
              <a:ext uri="{FF2B5EF4-FFF2-40B4-BE49-F238E27FC236}">
                <a16:creationId xmlns:a16="http://schemas.microsoft.com/office/drawing/2014/main" id="{5D87360A-8DBD-3FD9-2472-A3664B3CB09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1995" name="Rectangle 11">
            <a:extLst>
              <a:ext uri="{FF2B5EF4-FFF2-40B4-BE49-F238E27FC236}">
                <a16:creationId xmlns:a16="http://schemas.microsoft.com/office/drawing/2014/main" id="{D0858B16-74DF-5C1F-89BA-B95263760FF0}"/>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1996" name="Rectangle 15">
            <a:extLst>
              <a:ext uri="{FF2B5EF4-FFF2-40B4-BE49-F238E27FC236}">
                <a16:creationId xmlns:a16="http://schemas.microsoft.com/office/drawing/2014/main" id="{33205D07-E1E0-6824-B6F9-AEB61725203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1997" name="Rectangle 17">
            <a:extLst>
              <a:ext uri="{FF2B5EF4-FFF2-40B4-BE49-F238E27FC236}">
                <a16:creationId xmlns:a16="http://schemas.microsoft.com/office/drawing/2014/main" id="{0EEF8CB7-1FBF-BC58-C7CD-6DC823735807}"/>
              </a:ext>
            </a:extLst>
          </p:cNvPr>
          <p:cNvSpPr>
            <a:spLocks noChangeArrowheads="1"/>
          </p:cNvSpPr>
          <p:nvPr/>
        </p:nvSpPr>
        <p:spPr bwMode="auto">
          <a:xfrm>
            <a:off x="0" y="32242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1998" name="Rectangle 19">
            <a:extLst>
              <a:ext uri="{FF2B5EF4-FFF2-40B4-BE49-F238E27FC236}">
                <a16:creationId xmlns:a16="http://schemas.microsoft.com/office/drawing/2014/main" id="{D9B8CCFA-53EB-6639-5BC0-3D4C0674EF08}"/>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E7E16B5F-4DEF-9F4D-7653-5806E7E7089D}"/>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35" name="Rectangle 3">
            <a:extLst>
              <a:ext uri="{FF2B5EF4-FFF2-40B4-BE49-F238E27FC236}">
                <a16:creationId xmlns:a16="http://schemas.microsoft.com/office/drawing/2014/main" id="{77859772-3CB8-BDCF-BB83-447AE9916FE2}"/>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36" name="Rectangle 4">
            <a:extLst>
              <a:ext uri="{FF2B5EF4-FFF2-40B4-BE49-F238E27FC236}">
                <a16:creationId xmlns:a16="http://schemas.microsoft.com/office/drawing/2014/main" id="{B67660D1-A9D8-CB47-06A1-F025DD8EA5D7}"/>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37" name="Rectangle 5">
            <a:extLst>
              <a:ext uri="{FF2B5EF4-FFF2-40B4-BE49-F238E27FC236}">
                <a16:creationId xmlns:a16="http://schemas.microsoft.com/office/drawing/2014/main" id="{62BEB29A-1F6F-4E74-C886-FED45D2865E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38" name="Rectangle 6">
            <a:extLst>
              <a:ext uri="{FF2B5EF4-FFF2-40B4-BE49-F238E27FC236}">
                <a16:creationId xmlns:a16="http://schemas.microsoft.com/office/drawing/2014/main" id="{18609571-4450-586E-17A7-BB6C1322953D}"/>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39" name="Rectangle 7">
            <a:extLst>
              <a:ext uri="{FF2B5EF4-FFF2-40B4-BE49-F238E27FC236}">
                <a16:creationId xmlns:a16="http://schemas.microsoft.com/office/drawing/2014/main" id="{5127F041-F8D1-71F5-2B24-32AED1381A98}"/>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40" name="Rectangle 8">
            <a:extLst>
              <a:ext uri="{FF2B5EF4-FFF2-40B4-BE49-F238E27FC236}">
                <a16:creationId xmlns:a16="http://schemas.microsoft.com/office/drawing/2014/main" id="{495C76AF-CEEB-2F95-A639-5E33ABA8B123}"/>
              </a:ext>
            </a:extLst>
          </p:cNvPr>
          <p:cNvSpPr>
            <a:spLocks noGrp="1" noChangeArrowheads="1"/>
          </p:cNvSpPr>
          <p:nvPr>
            <p:ph type="body" sz="half" idx="1"/>
          </p:nvPr>
        </p:nvSpPr>
        <p:spPr>
          <a:xfrm>
            <a:off x="457200" y="457200"/>
            <a:ext cx="8229600" cy="6019800"/>
          </a:xfrm>
          <a:noFill/>
          <a:ln>
            <a:solidFill>
              <a:schemeClr val="tx1"/>
            </a:solidFill>
            <a:miter lim="800000"/>
            <a:headEnd/>
            <a:tailEnd/>
          </a:ln>
        </p:spPr>
        <p:txBody>
          <a:bodyPr/>
          <a:lstStyle/>
          <a:p>
            <a:r>
              <a:rPr lang="en-US" altLang="en-US" sz="2000"/>
              <a:t>For the gas mixture</a:t>
            </a:r>
          </a:p>
          <a:p>
            <a:pPr>
              <a:buFontTx/>
              <a:buNone/>
            </a:pPr>
            <a:r>
              <a:rPr lang="en-US" altLang="en-US" sz="2000"/>
              <a:t>		</a:t>
            </a:r>
          </a:p>
          <a:p>
            <a:pPr>
              <a:buFontTx/>
              <a:buNone/>
            </a:pPr>
            <a:r>
              <a:rPr lang="en-US" altLang="en-US" sz="2000"/>
              <a:t>	(P</a:t>
            </a:r>
            <a:r>
              <a:rPr lang="en-US" altLang="en-US" sz="2000" baseline="-25000"/>
              <a:t>1</a:t>
            </a:r>
            <a:r>
              <a:rPr lang="en-US" altLang="en-US" sz="2000"/>
              <a:t>+ P</a:t>
            </a:r>
            <a:r>
              <a:rPr lang="en-US" altLang="en-US" sz="2000" baseline="-25000"/>
              <a:t>2</a:t>
            </a:r>
            <a:r>
              <a:rPr lang="en-US" altLang="en-US" sz="2000"/>
              <a:t>+ P</a:t>
            </a:r>
            <a:r>
              <a:rPr lang="en-US" altLang="en-US" sz="2000" baseline="-25000"/>
              <a:t>3</a:t>
            </a:r>
            <a:r>
              <a:rPr lang="en-US" altLang="en-US" sz="2000"/>
              <a:t>+ P</a:t>
            </a:r>
            <a:r>
              <a:rPr lang="en-US" altLang="en-US" sz="2000" baseline="-25000"/>
              <a:t>4</a:t>
            </a:r>
            <a:r>
              <a:rPr lang="en-US" altLang="en-US" sz="2000"/>
              <a:t>+ P</a:t>
            </a:r>
            <a:r>
              <a:rPr lang="en-US" altLang="en-US" sz="2000" baseline="-25000"/>
              <a:t>5</a:t>
            </a:r>
            <a:r>
              <a:rPr lang="en-US" altLang="en-US" sz="2000"/>
              <a:t>  ….)V =  (m</a:t>
            </a:r>
            <a:r>
              <a:rPr lang="en-US" altLang="en-US" sz="2000" baseline="-25000"/>
              <a:t>1</a:t>
            </a:r>
            <a:r>
              <a:rPr lang="en-US" altLang="en-US" sz="2000"/>
              <a:t>R</a:t>
            </a:r>
            <a:r>
              <a:rPr lang="en-US" altLang="en-US" sz="2000" baseline="-25000"/>
              <a:t>1</a:t>
            </a:r>
            <a:r>
              <a:rPr lang="en-US" altLang="en-US" sz="2000"/>
              <a:t> + m</a:t>
            </a:r>
            <a:r>
              <a:rPr lang="en-US" altLang="en-US" sz="2000" baseline="-25000"/>
              <a:t>2</a:t>
            </a:r>
            <a:r>
              <a:rPr lang="en-US" altLang="en-US" sz="2000"/>
              <a:t>R</a:t>
            </a:r>
            <a:r>
              <a:rPr lang="en-US" altLang="en-US" sz="2000" baseline="-25000"/>
              <a:t>2</a:t>
            </a:r>
            <a:r>
              <a:rPr lang="en-US" altLang="en-US" sz="2000"/>
              <a:t> + m</a:t>
            </a:r>
            <a:r>
              <a:rPr lang="en-US" altLang="en-US" sz="2000" baseline="-25000"/>
              <a:t>3</a:t>
            </a:r>
            <a:r>
              <a:rPr lang="en-US" altLang="en-US" sz="2000"/>
              <a:t>R</a:t>
            </a:r>
            <a:r>
              <a:rPr lang="en-US" altLang="en-US" sz="2000" baseline="-25000"/>
              <a:t>3</a:t>
            </a:r>
            <a:r>
              <a:rPr lang="en-US" altLang="en-US" sz="2000"/>
              <a:t> + m</a:t>
            </a:r>
            <a:r>
              <a:rPr lang="en-US" altLang="en-US" sz="2000" baseline="-25000"/>
              <a:t>4</a:t>
            </a:r>
            <a:r>
              <a:rPr lang="en-US" altLang="en-US" sz="2000"/>
              <a:t>R</a:t>
            </a:r>
            <a:r>
              <a:rPr lang="en-US" altLang="en-US" sz="2000" baseline="-25000"/>
              <a:t>4</a:t>
            </a:r>
            <a:r>
              <a:rPr lang="en-US" altLang="en-US" sz="2000"/>
              <a:t> + ….)T</a:t>
            </a:r>
          </a:p>
          <a:p>
            <a:pPr>
              <a:buFontTx/>
              <a:buNone/>
            </a:pPr>
            <a:r>
              <a:rPr lang="en-US" altLang="en-US" sz="2000"/>
              <a:t>		     </a:t>
            </a:r>
          </a:p>
          <a:p>
            <a:pPr>
              <a:buFontTx/>
              <a:buNone/>
            </a:pPr>
            <a:r>
              <a:rPr lang="en-US" altLang="en-US" sz="2000"/>
              <a:t>          PV  =  mRT</a:t>
            </a:r>
          </a:p>
          <a:p>
            <a:pPr>
              <a:buFontTx/>
              <a:buNone/>
            </a:pPr>
            <a:endParaRPr lang="en-US" altLang="en-US" sz="2000"/>
          </a:p>
          <a:p>
            <a:r>
              <a:rPr lang="en-US" altLang="en-US" sz="2000"/>
              <a:t>Average gas constant  of gas mixture</a:t>
            </a:r>
          </a:p>
          <a:p>
            <a:endParaRPr lang="en-US" altLang="en-US" sz="2000"/>
          </a:p>
          <a:p>
            <a:endParaRPr lang="en-US" altLang="en-US" sz="2000"/>
          </a:p>
          <a:p>
            <a:endParaRPr lang="en-US" altLang="en-US" sz="2000"/>
          </a:p>
          <a:p>
            <a:r>
              <a:rPr lang="en-US" altLang="en-US" sz="2000"/>
              <a:t>Average molecular mass (weight) of gas mixture</a:t>
            </a:r>
          </a:p>
          <a:p>
            <a:endParaRPr lang="en-US" altLang="en-US" sz="2000" b="1"/>
          </a:p>
          <a:p>
            <a:endParaRPr lang="en-US" altLang="en-US" sz="2800" b="1"/>
          </a:p>
          <a:p>
            <a:pPr>
              <a:buFontTx/>
              <a:buNone/>
            </a:pPr>
            <a:endParaRPr lang="en-US" altLang="en-US" sz="2800" b="1"/>
          </a:p>
          <a:p>
            <a:endParaRPr lang="en-US" altLang="en-US" sz="2400"/>
          </a:p>
        </p:txBody>
      </p:sp>
      <p:sp>
        <p:nvSpPr>
          <p:cNvPr id="44041" name="Rectangle 9">
            <a:extLst>
              <a:ext uri="{FF2B5EF4-FFF2-40B4-BE49-F238E27FC236}">
                <a16:creationId xmlns:a16="http://schemas.microsoft.com/office/drawing/2014/main" id="{EAF5535A-1708-0B13-34E2-ED82202E54C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42" name="Rectangle 10">
            <a:extLst>
              <a:ext uri="{FF2B5EF4-FFF2-40B4-BE49-F238E27FC236}">
                <a16:creationId xmlns:a16="http://schemas.microsoft.com/office/drawing/2014/main" id="{5E839E12-82BC-2170-3FAF-0018433D797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43" name="Rectangle 11">
            <a:extLst>
              <a:ext uri="{FF2B5EF4-FFF2-40B4-BE49-F238E27FC236}">
                <a16:creationId xmlns:a16="http://schemas.microsoft.com/office/drawing/2014/main" id="{95FF0EB8-C9FE-52B1-6707-5D9F24AD63DC}"/>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44" name="Rectangle 12">
            <a:extLst>
              <a:ext uri="{FF2B5EF4-FFF2-40B4-BE49-F238E27FC236}">
                <a16:creationId xmlns:a16="http://schemas.microsoft.com/office/drawing/2014/main" id="{FAE4B06C-5BF6-2F48-7683-C2261DD8BDE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45" name="Rectangle 14">
            <a:extLst>
              <a:ext uri="{FF2B5EF4-FFF2-40B4-BE49-F238E27FC236}">
                <a16:creationId xmlns:a16="http://schemas.microsoft.com/office/drawing/2014/main" id="{85D838B5-98B7-F370-C425-925C29F150DF}"/>
              </a:ext>
            </a:extLst>
          </p:cNvPr>
          <p:cNvSpPr>
            <a:spLocks noChangeArrowheads="1"/>
          </p:cNvSpPr>
          <p:nvPr/>
        </p:nvSpPr>
        <p:spPr bwMode="auto">
          <a:xfrm>
            <a:off x="0" y="32242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46" name="Rectangle 16">
            <a:extLst>
              <a:ext uri="{FF2B5EF4-FFF2-40B4-BE49-F238E27FC236}">
                <a16:creationId xmlns:a16="http://schemas.microsoft.com/office/drawing/2014/main" id="{398CD610-3FCF-8791-E08D-80D1A89D5FC7}"/>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44047" name="Object 21">
            <a:extLst>
              <a:ext uri="{FF2B5EF4-FFF2-40B4-BE49-F238E27FC236}">
                <a16:creationId xmlns:a16="http://schemas.microsoft.com/office/drawing/2014/main" id="{7C2A33EA-241B-D20B-C877-DF757AEA48BF}"/>
              </a:ext>
            </a:extLst>
          </p:cNvPr>
          <p:cNvGraphicFramePr>
            <a:graphicFrameLocks noGrp="1" noChangeAspect="1"/>
          </p:cNvGraphicFramePr>
          <p:nvPr>
            <p:ph sz="quarter" idx="2"/>
          </p:nvPr>
        </p:nvGraphicFramePr>
        <p:xfrm>
          <a:off x="1295400" y="4876800"/>
          <a:ext cx="5105400" cy="695325"/>
        </p:xfrm>
        <a:graphic>
          <a:graphicData uri="http://schemas.openxmlformats.org/presentationml/2006/ole">
            <mc:AlternateContent xmlns:mc="http://schemas.openxmlformats.org/markup-compatibility/2006">
              <mc:Choice xmlns:v="urn:schemas-microsoft-com:vml" Requires="v">
                <p:oleObj name="Equation" r:id="rId3" imgW="2984500" imgH="406400" progId="Equation.3">
                  <p:embed/>
                </p:oleObj>
              </mc:Choice>
              <mc:Fallback>
                <p:oleObj name="Equation" r:id="rId3" imgW="2984500" imgH="406400" progId="Equation.3">
                  <p:embed/>
                  <p:pic>
                    <p:nvPicPr>
                      <p:cNvPr id="0" name="Object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4876800"/>
                        <a:ext cx="5105400" cy="695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4048" name="Object 24">
            <a:extLst>
              <a:ext uri="{FF2B5EF4-FFF2-40B4-BE49-F238E27FC236}">
                <a16:creationId xmlns:a16="http://schemas.microsoft.com/office/drawing/2014/main" id="{5B4FFF97-002F-6026-E773-3655F3D9D0EC}"/>
              </a:ext>
            </a:extLst>
          </p:cNvPr>
          <p:cNvGraphicFramePr>
            <a:graphicFrameLocks noGrp="1" noChangeAspect="1"/>
          </p:cNvGraphicFramePr>
          <p:nvPr>
            <p:ph sz="quarter" idx="3"/>
          </p:nvPr>
        </p:nvGraphicFramePr>
        <p:xfrm>
          <a:off x="1447800" y="5638800"/>
          <a:ext cx="2590800" cy="660400"/>
        </p:xfrm>
        <a:graphic>
          <a:graphicData uri="http://schemas.openxmlformats.org/presentationml/2006/ole">
            <mc:AlternateContent xmlns:mc="http://schemas.openxmlformats.org/markup-compatibility/2006">
              <mc:Choice xmlns:v="urn:schemas-microsoft-com:vml" Requires="v">
                <p:oleObj name="Equation" r:id="rId5" imgW="1346200" imgH="342900" progId="Equation.3">
                  <p:embed/>
                </p:oleObj>
              </mc:Choice>
              <mc:Fallback>
                <p:oleObj name="Equation" r:id="rId5" imgW="1346200" imgH="342900" progId="Equation.3">
                  <p:embed/>
                  <p:pic>
                    <p:nvPicPr>
                      <p:cNvPr id="0" name="Object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5638800"/>
                        <a:ext cx="2590800"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4049" name="Text Box 30">
            <a:extLst>
              <a:ext uri="{FF2B5EF4-FFF2-40B4-BE49-F238E27FC236}">
                <a16:creationId xmlns:a16="http://schemas.microsoft.com/office/drawing/2014/main" id="{E9C9AC9B-60AC-D963-6F08-5FD64F931C31}"/>
              </a:ext>
            </a:extLst>
          </p:cNvPr>
          <p:cNvSpPr txBox="1">
            <a:spLocks noChangeArrowheads="1"/>
          </p:cNvSpPr>
          <p:nvPr/>
        </p:nvSpPr>
        <p:spPr bwMode="auto">
          <a:xfrm>
            <a:off x="1143000" y="3124200"/>
            <a:ext cx="412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1" baseline="0"/>
              <a:t>    </a:t>
            </a:r>
            <a:endParaRPr lang="en-US" altLang="en-US" sz="1400" b="1" baseline="0"/>
          </a:p>
        </p:txBody>
      </p:sp>
      <p:sp>
        <p:nvSpPr>
          <p:cNvPr id="44050" name="Rectangle 38">
            <a:extLst>
              <a:ext uri="{FF2B5EF4-FFF2-40B4-BE49-F238E27FC236}">
                <a16:creationId xmlns:a16="http://schemas.microsoft.com/office/drawing/2014/main" id="{F61A9B8D-5A6D-D853-D030-BE96A00F571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51" name="Rectangle 40">
            <a:extLst>
              <a:ext uri="{FF2B5EF4-FFF2-40B4-BE49-F238E27FC236}">
                <a16:creationId xmlns:a16="http://schemas.microsoft.com/office/drawing/2014/main" id="{44CD1212-CDB7-4417-BF81-C5AC5AF43F3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44052" name="Rectangle 42">
            <a:extLst>
              <a:ext uri="{FF2B5EF4-FFF2-40B4-BE49-F238E27FC236}">
                <a16:creationId xmlns:a16="http://schemas.microsoft.com/office/drawing/2014/main" id="{A466C509-E260-1CFB-EA0D-7700C6DB1D2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44053" name="Object 43">
            <a:extLst>
              <a:ext uri="{FF2B5EF4-FFF2-40B4-BE49-F238E27FC236}">
                <a16:creationId xmlns:a16="http://schemas.microsoft.com/office/drawing/2014/main" id="{A3060735-085C-20A0-F1E5-5E30BE853999}"/>
              </a:ext>
            </a:extLst>
          </p:cNvPr>
          <p:cNvGraphicFramePr>
            <a:graphicFrameLocks noChangeAspect="1"/>
          </p:cNvGraphicFramePr>
          <p:nvPr/>
        </p:nvGraphicFramePr>
        <p:xfrm>
          <a:off x="1600200" y="3276600"/>
          <a:ext cx="3733800" cy="762000"/>
        </p:xfrm>
        <a:graphic>
          <a:graphicData uri="http://schemas.openxmlformats.org/presentationml/2006/ole">
            <mc:AlternateContent xmlns:mc="http://schemas.openxmlformats.org/markup-compatibility/2006">
              <mc:Choice xmlns:v="urn:schemas-microsoft-com:vml" Requires="v">
                <p:oleObj name="Equation" r:id="rId7" imgW="2005729" imgH="406224" progId="Equation.3">
                  <p:embed/>
                </p:oleObj>
              </mc:Choice>
              <mc:Fallback>
                <p:oleObj name="Equation" r:id="rId7" imgW="2005729" imgH="406224" progId="Equation.3">
                  <p:embed/>
                  <p:pic>
                    <p:nvPicPr>
                      <p:cNvPr id="0" name="Object 4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00200" y="3276600"/>
                        <a:ext cx="3733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Slide Number Placeholder 7">
            <a:extLst>
              <a:ext uri="{FF2B5EF4-FFF2-40B4-BE49-F238E27FC236}">
                <a16:creationId xmlns:a16="http://schemas.microsoft.com/office/drawing/2014/main" id="{94784B1B-9583-D2E8-6750-7211C2E1C3D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04566BE0-7216-416F-A040-FF13C6E99C10}" type="slidenum">
              <a:rPr lang="en-US" altLang="en-US" sz="1400" smtClean="0">
                <a:latin typeface="Arial" panose="020B0604020202020204" pitchFamily="34" charset="0"/>
              </a:rPr>
              <a:pPr>
                <a:spcBef>
                  <a:spcPct val="0"/>
                </a:spcBef>
                <a:buClrTx/>
                <a:buFontTx/>
                <a:buNone/>
              </a:pPr>
              <a:t>17</a:t>
            </a:fld>
            <a:endParaRPr lang="en-US" altLang="en-US" sz="1400">
              <a:latin typeface="Arial" panose="020B0604020202020204" pitchFamily="34" charset="0"/>
            </a:endParaRPr>
          </a:p>
        </p:txBody>
      </p:sp>
      <p:pic>
        <p:nvPicPr>
          <p:cNvPr id="46083" name="Picture 2">
            <a:extLst>
              <a:ext uri="{FF2B5EF4-FFF2-40B4-BE49-F238E27FC236}">
                <a16:creationId xmlns:a16="http://schemas.microsoft.com/office/drawing/2014/main" id="{F62FC308-163A-B5E0-EA29-DBA5A4BCB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133" b="62059"/>
          <a:stretch>
            <a:fillRect/>
          </a:stretch>
        </p:blipFill>
        <p:spPr bwMode="auto">
          <a:xfrm>
            <a:off x="661988" y="0"/>
            <a:ext cx="565943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pic>
        <p:nvPicPr>
          <p:cNvPr id="46084" name="Picture 3">
            <a:extLst>
              <a:ext uri="{FF2B5EF4-FFF2-40B4-BE49-F238E27FC236}">
                <a16:creationId xmlns:a16="http://schemas.microsoft.com/office/drawing/2014/main" id="{9E29836D-FAB6-53B4-E467-81F45CBB93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6172200"/>
            <a:ext cx="4110038"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pic>
        <p:nvPicPr>
          <p:cNvPr id="46085" name="Picture 2">
            <a:extLst>
              <a:ext uri="{FF2B5EF4-FFF2-40B4-BE49-F238E27FC236}">
                <a16:creationId xmlns:a16="http://schemas.microsoft.com/office/drawing/2014/main" id="{CAA2252A-BD23-3E26-FC9A-21ED7581A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1717"/>
          <a:stretch>
            <a:fillRect/>
          </a:stretch>
        </p:blipFill>
        <p:spPr bwMode="auto">
          <a:xfrm>
            <a:off x="711200" y="2514600"/>
            <a:ext cx="561022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4">
            <a:extLst>
              <a:ext uri="{FF2B5EF4-FFF2-40B4-BE49-F238E27FC236}">
                <a16:creationId xmlns:a16="http://schemas.microsoft.com/office/drawing/2014/main" id="{3B8F4648-7B22-F115-BA11-DF9D5DB48BF1}"/>
              </a:ext>
            </a:extLst>
          </p:cNvPr>
          <p:cNvSpPr>
            <a:spLocks noGrp="1" noChangeArrowheads="1"/>
          </p:cNvSpPr>
          <p:nvPr>
            <p:ph type="body" idx="1"/>
          </p:nvPr>
        </p:nvSpPr>
        <p:spPr>
          <a:xfrm>
            <a:off x="381000" y="457200"/>
            <a:ext cx="8305800" cy="5486400"/>
          </a:xfrm>
        </p:spPr>
        <p:txBody>
          <a:bodyPr/>
          <a:lstStyle/>
          <a:p>
            <a:pPr>
              <a:buFontTx/>
              <a:buNone/>
              <a:defRPr/>
            </a:pPr>
            <a:r>
              <a:rPr lang="en-US" sz="2400" b="1" dirty="0">
                <a:latin typeface="+mj-lt"/>
              </a:rPr>
              <a:t>Equation of state (EOS)</a:t>
            </a:r>
          </a:p>
          <a:p>
            <a:pPr>
              <a:defRPr/>
            </a:pPr>
            <a:endParaRPr lang="en-US" sz="2000" b="1" dirty="0">
              <a:latin typeface="+mj-lt"/>
            </a:endParaRPr>
          </a:p>
          <a:p>
            <a:pPr>
              <a:defRPr/>
            </a:pPr>
            <a:r>
              <a:rPr lang="en-US" sz="2000" b="1" dirty="0">
                <a:latin typeface="+mj-lt"/>
              </a:rPr>
              <a:t>EOS </a:t>
            </a:r>
            <a:r>
              <a:rPr lang="en-US" sz="2000" dirty="0">
                <a:latin typeface="+mj-lt"/>
              </a:rPr>
              <a:t>relates the quantity (mass or moles) and volume of gas with temperature and pressure</a:t>
            </a:r>
          </a:p>
          <a:p>
            <a:pPr>
              <a:defRPr/>
            </a:pPr>
            <a:r>
              <a:rPr lang="en-US" sz="2000" dirty="0">
                <a:latin typeface="+mj-lt"/>
              </a:rPr>
              <a:t>The simplest and mostly used is </a:t>
            </a:r>
            <a:r>
              <a:rPr lang="en-US" sz="2000" b="1" dirty="0">
                <a:latin typeface="+mj-lt"/>
              </a:rPr>
              <a:t>ideal gas law</a:t>
            </a:r>
          </a:p>
          <a:p>
            <a:pPr>
              <a:buFont typeface="Wingdings" pitchFamily="2" charset="2"/>
              <a:buNone/>
              <a:defRPr/>
            </a:pPr>
            <a:r>
              <a:rPr lang="en-US" sz="2000" b="1" dirty="0">
                <a:latin typeface="+mj-lt"/>
              </a:rPr>
              <a:t>	</a:t>
            </a:r>
          </a:p>
          <a:p>
            <a:pPr algn="ctr">
              <a:buFont typeface="Wingdings" pitchFamily="2" charset="2"/>
              <a:buNone/>
              <a:defRPr/>
            </a:pPr>
            <a:endParaRPr lang="en-US" sz="2000" b="1" dirty="0">
              <a:latin typeface="+mj-lt"/>
            </a:endParaRPr>
          </a:p>
          <a:p>
            <a:pPr algn="ctr">
              <a:buFont typeface="Wingdings" pitchFamily="2" charset="2"/>
              <a:buNone/>
              <a:defRPr/>
            </a:pPr>
            <a:endParaRPr lang="en-US" sz="2000" b="1" dirty="0">
              <a:latin typeface="+mj-lt"/>
            </a:endParaRPr>
          </a:p>
          <a:p>
            <a:pPr algn="ctr">
              <a:buFont typeface="Wingdings" pitchFamily="2" charset="2"/>
              <a:buNone/>
              <a:defRPr/>
            </a:pPr>
            <a:endParaRPr lang="en-US" sz="2000" b="1" dirty="0">
              <a:latin typeface="+mj-lt"/>
            </a:endParaRPr>
          </a:p>
          <a:p>
            <a:pPr lvl="1">
              <a:buFont typeface="Wingdings" pitchFamily="2" charset="2"/>
              <a:buNone/>
              <a:defRPr/>
            </a:pPr>
            <a:r>
              <a:rPr lang="en-US" sz="2000" b="1" dirty="0">
                <a:latin typeface="+mj-lt"/>
              </a:rPr>
              <a:t>P</a:t>
            </a:r>
            <a:r>
              <a:rPr lang="en-US" sz="2000" dirty="0">
                <a:latin typeface="+mj-lt"/>
              </a:rPr>
              <a:t> = absolute pressure of the gas</a:t>
            </a:r>
          </a:p>
          <a:p>
            <a:pPr lvl="1">
              <a:buFont typeface="Wingdings" pitchFamily="2" charset="2"/>
              <a:buNone/>
              <a:defRPr/>
            </a:pPr>
            <a:r>
              <a:rPr lang="en-US" sz="2000" b="1" dirty="0">
                <a:latin typeface="+mj-lt"/>
              </a:rPr>
              <a:t>V</a:t>
            </a:r>
            <a:r>
              <a:rPr lang="en-US" sz="2000" dirty="0">
                <a:latin typeface="+mj-lt"/>
              </a:rPr>
              <a:t> = volume or volumetric flow rate of gas</a:t>
            </a:r>
          </a:p>
          <a:p>
            <a:pPr lvl="1">
              <a:buFont typeface="Wingdings" pitchFamily="2" charset="2"/>
              <a:buNone/>
              <a:defRPr/>
            </a:pPr>
            <a:r>
              <a:rPr lang="en-US" sz="2000" b="1" dirty="0">
                <a:latin typeface="+mj-lt"/>
              </a:rPr>
              <a:t>n</a:t>
            </a:r>
            <a:r>
              <a:rPr lang="en-US" sz="2000" dirty="0">
                <a:latin typeface="+mj-lt"/>
              </a:rPr>
              <a:t> = number of moles or molar flow rate of the gas</a:t>
            </a:r>
          </a:p>
          <a:p>
            <a:pPr lvl="1">
              <a:buFont typeface="Wingdings" pitchFamily="2" charset="2"/>
              <a:buNone/>
              <a:defRPr/>
            </a:pPr>
            <a:r>
              <a:rPr lang="en-US" sz="2000" b="1" dirty="0">
                <a:latin typeface="+mj-lt"/>
              </a:rPr>
              <a:t>R</a:t>
            </a:r>
            <a:r>
              <a:rPr lang="en-US" sz="2000" dirty="0">
                <a:latin typeface="+mj-lt"/>
              </a:rPr>
              <a:t> = the gas constant</a:t>
            </a:r>
          </a:p>
          <a:p>
            <a:pPr lvl="1">
              <a:buFont typeface="Wingdings" pitchFamily="2" charset="2"/>
              <a:buNone/>
              <a:defRPr/>
            </a:pPr>
            <a:r>
              <a:rPr lang="en-US" sz="2000" b="1" dirty="0">
                <a:latin typeface="+mj-lt"/>
              </a:rPr>
              <a:t>T</a:t>
            </a:r>
            <a:r>
              <a:rPr lang="en-US" sz="2000" dirty="0">
                <a:latin typeface="+mj-lt"/>
              </a:rPr>
              <a:t> = absolute temperature of gas</a:t>
            </a:r>
          </a:p>
          <a:p>
            <a:pPr lvl="1">
              <a:buFont typeface="Wingdings" pitchFamily="2" charset="2"/>
              <a:buNone/>
              <a:defRPr/>
            </a:pPr>
            <a:endParaRPr lang="en-US" sz="2000" dirty="0">
              <a:latin typeface="+mj-lt"/>
            </a:endParaRPr>
          </a:p>
          <a:p>
            <a:pPr>
              <a:defRPr/>
            </a:pPr>
            <a:r>
              <a:rPr lang="en-US" sz="2000" dirty="0">
                <a:latin typeface="+mj-lt"/>
              </a:rPr>
              <a:t>Generally applicable at low pressure (&lt; 1 </a:t>
            </a:r>
            <a:r>
              <a:rPr lang="en-US" sz="2000" dirty="0" err="1">
                <a:latin typeface="+mj-lt"/>
              </a:rPr>
              <a:t>atm</a:t>
            </a:r>
            <a:r>
              <a:rPr lang="en-US" sz="2000" dirty="0">
                <a:latin typeface="+mj-lt"/>
              </a:rPr>
              <a:t>) and temperature &gt; 0</a:t>
            </a:r>
            <a:r>
              <a:rPr lang="en-US" sz="2000" baseline="30000" dirty="0">
                <a:latin typeface="+mj-lt"/>
              </a:rPr>
              <a:t>o</a:t>
            </a:r>
            <a:r>
              <a:rPr lang="en-US" sz="2000" dirty="0">
                <a:latin typeface="+mj-lt"/>
              </a:rPr>
              <a:t>C.</a:t>
            </a:r>
          </a:p>
        </p:txBody>
      </p:sp>
      <p:graphicFrame>
        <p:nvGraphicFramePr>
          <p:cNvPr id="47107" name="Object 5">
            <a:extLst>
              <a:ext uri="{FF2B5EF4-FFF2-40B4-BE49-F238E27FC236}">
                <a16:creationId xmlns:a16="http://schemas.microsoft.com/office/drawing/2014/main" id="{2DBE84C5-CF4F-A1F6-61CE-8C38317935A2}"/>
              </a:ext>
            </a:extLst>
          </p:cNvPr>
          <p:cNvGraphicFramePr>
            <a:graphicFrameLocks/>
          </p:cNvGraphicFramePr>
          <p:nvPr/>
        </p:nvGraphicFramePr>
        <p:xfrm>
          <a:off x="1219200" y="2895600"/>
          <a:ext cx="3810000" cy="457200"/>
        </p:xfrm>
        <a:graphic>
          <a:graphicData uri="http://schemas.openxmlformats.org/presentationml/2006/ole">
            <mc:AlternateContent xmlns:mc="http://schemas.openxmlformats.org/markup-compatibility/2006">
              <mc:Choice xmlns:v="urn:schemas-microsoft-com:vml" Requires="v">
                <p:oleObj name="Equation" r:id="rId3" imgW="1409088" imgH="190417" progId="Equation.3">
                  <p:embed/>
                </p:oleObj>
              </mc:Choice>
              <mc:Fallback>
                <p:oleObj name="Equation" r:id="rId3" imgW="1409088" imgH="190417" progId="Equation.3">
                  <p:embed/>
                  <p:pic>
                    <p:nvPicPr>
                      <p:cNvPr id="0" name="Object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895600"/>
                        <a:ext cx="3810000" cy="457200"/>
                      </a:xfrm>
                      <a:prstGeom prst="rect">
                        <a:avLst/>
                      </a:prstGeom>
                      <a:noFill/>
                      <a:ln>
                        <a:noFill/>
                      </a:ln>
                      <a:effectLst/>
                      <a:extLst>
                        <a:ext uri="{909E8E84-426E-40DD-AFC4-6F175D3DCCD1}">
                          <a14:hiddenFill xmlns:a14="http://schemas.microsoft.com/office/drawing/2010/main">
                            <a:solidFill>
                              <a:srgbClr val="FAFD00"/>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a:extLst>
              <a:ext uri="{FF2B5EF4-FFF2-40B4-BE49-F238E27FC236}">
                <a16:creationId xmlns:a16="http://schemas.microsoft.com/office/drawing/2014/main" id="{A247C761-60F4-4B0A-A348-3A80A4718C4D}"/>
              </a:ext>
            </a:extLst>
          </p:cNvPr>
          <p:cNvSpPr>
            <a:spLocks noChangeArrowheads="1"/>
          </p:cNvSpPr>
          <p:nvPr/>
        </p:nvSpPr>
        <p:spPr bwMode="auto">
          <a:xfrm>
            <a:off x="685800" y="76200"/>
            <a:ext cx="7772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1200" b="1">
                <a:solidFill>
                  <a:schemeClr val="tx2"/>
                </a:solidFill>
                <a:latin typeface="Times New Roman" panose="02020603050405020304" pitchFamily="18" charset="0"/>
              </a:defRPr>
            </a:lvl1pPr>
            <a:lvl2pPr algn="ctr">
              <a:defRPr sz="1200" b="1">
                <a:solidFill>
                  <a:schemeClr val="tx2"/>
                </a:solidFill>
                <a:latin typeface="Times New Roman" panose="02020603050405020304" pitchFamily="18" charset="0"/>
              </a:defRPr>
            </a:lvl2pPr>
            <a:lvl3pPr algn="ctr">
              <a:defRPr sz="1200" b="1">
                <a:solidFill>
                  <a:schemeClr val="tx2"/>
                </a:solidFill>
                <a:latin typeface="Times New Roman" panose="02020603050405020304" pitchFamily="18" charset="0"/>
              </a:defRPr>
            </a:lvl3pPr>
            <a:lvl4pPr algn="ctr">
              <a:defRPr sz="1200" b="1">
                <a:solidFill>
                  <a:schemeClr val="tx2"/>
                </a:solidFill>
                <a:latin typeface="Times New Roman" panose="02020603050405020304" pitchFamily="18" charset="0"/>
              </a:defRPr>
            </a:lvl4pPr>
            <a:lvl5pPr algn="ctr">
              <a:defRPr sz="1200" b="1">
                <a:solidFill>
                  <a:schemeClr val="tx2"/>
                </a:solidFill>
                <a:latin typeface="Times New Roman" panose="02020603050405020304" pitchFamily="18" charset="0"/>
              </a:defRPr>
            </a:lvl5pPr>
            <a:lvl6pPr marL="457200" algn="ctr" eaLnBrk="0" fontAlgn="base" hangingPunct="0">
              <a:spcBef>
                <a:spcPct val="0"/>
              </a:spcBef>
              <a:spcAft>
                <a:spcPct val="0"/>
              </a:spcAft>
              <a:defRPr sz="1200" b="1">
                <a:solidFill>
                  <a:schemeClr val="tx2"/>
                </a:solidFill>
                <a:latin typeface="Times New Roman" panose="02020603050405020304" pitchFamily="18" charset="0"/>
              </a:defRPr>
            </a:lvl6pPr>
            <a:lvl7pPr marL="914400" algn="ctr" eaLnBrk="0" fontAlgn="base" hangingPunct="0">
              <a:spcBef>
                <a:spcPct val="0"/>
              </a:spcBef>
              <a:spcAft>
                <a:spcPct val="0"/>
              </a:spcAft>
              <a:defRPr sz="1200" b="1">
                <a:solidFill>
                  <a:schemeClr val="tx2"/>
                </a:solidFill>
                <a:latin typeface="Times New Roman" panose="02020603050405020304" pitchFamily="18" charset="0"/>
              </a:defRPr>
            </a:lvl7pPr>
            <a:lvl8pPr marL="1371600" algn="ctr" eaLnBrk="0" fontAlgn="base" hangingPunct="0">
              <a:spcBef>
                <a:spcPct val="0"/>
              </a:spcBef>
              <a:spcAft>
                <a:spcPct val="0"/>
              </a:spcAft>
              <a:defRPr sz="1200" b="1">
                <a:solidFill>
                  <a:schemeClr val="tx2"/>
                </a:solidFill>
                <a:latin typeface="Times New Roman" panose="02020603050405020304" pitchFamily="18" charset="0"/>
              </a:defRPr>
            </a:lvl8pPr>
            <a:lvl9pPr marL="1828800" algn="ctr" eaLnBrk="0" fontAlgn="base" hangingPunct="0">
              <a:spcBef>
                <a:spcPct val="0"/>
              </a:spcBef>
              <a:spcAft>
                <a:spcPct val="0"/>
              </a:spcAft>
              <a:defRPr sz="1200" b="1">
                <a:solidFill>
                  <a:schemeClr val="tx2"/>
                </a:solidFill>
                <a:latin typeface="Times New Roman" panose="02020603050405020304" pitchFamily="18" charset="0"/>
              </a:defRPr>
            </a:lvl9pPr>
          </a:lstStyle>
          <a:p>
            <a:r>
              <a:rPr lang="en-US" altLang="en-US"/>
              <a:t>Copyright © The McGraw-Hill Companies, Inc. Permission required for reproduction or display.</a:t>
            </a:r>
          </a:p>
        </p:txBody>
      </p:sp>
      <p:sp>
        <p:nvSpPr>
          <p:cNvPr id="14341" name="Rectangle 5">
            <a:extLst>
              <a:ext uri="{FF2B5EF4-FFF2-40B4-BE49-F238E27FC236}">
                <a16:creationId xmlns:a16="http://schemas.microsoft.com/office/drawing/2014/main" id="{0149F9F3-2AC3-4B79-8ED2-535CFAAFDCF5}"/>
              </a:ext>
            </a:extLst>
          </p:cNvPr>
          <p:cNvSpPr>
            <a:spLocks noChangeArrowheads="1"/>
          </p:cNvSpPr>
          <p:nvPr/>
        </p:nvSpPr>
        <p:spPr bwMode="auto">
          <a:xfrm>
            <a:off x="0" y="609600"/>
            <a:ext cx="27432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1200" b="1">
                <a:solidFill>
                  <a:schemeClr val="tx2"/>
                </a:solidFill>
                <a:latin typeface="Times New Roman" panose="02020603050405020304" pitchFamily="18" charset="0"/>
              </a:defRPr>
            </a:lvl1pPr>
            <a:lvl2pPr algn="ctr">
              <a:defRPr sz="1200" b="1">
                <a:solidFill>
                  <a:schemeClr val="tx2"/>
                </a:solidFill>
                <a:latin typeface="Times New Roman" panose="02020603050405020304" pitchFamily="18" charset="0"/>
              </a:defRPr>
            </a:lvl2pPr>
            <a:lvl3pPr algn="ctr">
              <a:defRPr sz="1200" b="1">
                <a:solidFill>
                  <a:schemeClr val="tx2"/>
                </a:solidFill>
                <a:latin typeface="Times New Roman" panose="02020603050405020304" pitchFamily="18" charset="0"/>
              </a:defRPr>
            </a:lvl3pPr>
            <a:lvl4pPr algn="ctr">
              <a:defRPr sz="1200" b="1">
                <a:solidFill>
                  <a:schemeClr val="tx2"/>
                </a:solidFill>
                <a:latin typeface="Times New Roman" panose="02020603050405020304" pitchFamily="18" charset="0"/>
              </a:defRPr>
            </a:lvl4pPr>
            <a:lvl5pPr algn="ctr">
              <a:defRPr sz="1200" b="1">
                <a:solidFill>
                  <a:schemeClr val="tx2"/>
                </a:solidFill>
                <a:latin typeface="Times New Roman" panose="02020603050405020304" pitchFamily="18" charset="0"/>
              </a:defRPr>
            </a:lvl5pPr>
            <a:lvl6pPr marL="457200" algn="ctr" eaLnBrk="0" fontAlgn="base" hangingPunct="0">
              <a:spcBef>
                <a:spcPct val="0"/>
              </a:spcBef>
              <a:spcAft>
                <a:spcPct val="0"/>
              </a:spcAft>
              <a:defRPr sz="1200" b="1">
                <a:solidFill>
                  <a:schemeClr val="tx2"/>
                </a:solidFill>
                <a:latin typeface="Times New Roman" panose="02020603050405020304" pitchFamily="18" charset="0"/>
              </a:defRPr>
            </a:lvl6pPr>
            <a:lvl7pPr marL="914400" algn="ctr" eaLnBrk="0" fontAlgn="base" hangingPunct="0">
              <a:spcBef>
                <a:spcPct val="0"/>
              </a:spcBef>
              <a:spcAft>
                <a:spcPct val="0"/>
              </a:spcAft>
              <a:defRPr sz="1200" b="1">
                <a:solidFill>
                  <a:schemeClr val="tx2"/>
                </a:solidFill>
                <a:latin typeface="Times New Roman" panose="02020603050405020304" pitchFamily="18" charset="0"/>
              </a:defRPr>
            </a:lvl7pPr>
            <a:lvl8pPr marL="1371600" algn="ctr" eaLnBrk="0" fontAlgn="base" hangingPunct="0">
              <a:spcBef>
                <a:spcPct val="0"/>
              </a:spcBef>
              <a:spcAft>
                <a:spcPct val="0"/>
              </a:spcAft>
              <a:defRPr sz="1200" b="1">
                <a:solidFill>
                  <a:schemeClr val="tx2"/>
                </a:solidFill>
                <a:latin typeface="Times New Roman" panose="02020603050405020304" pitchFamily="18" charset="0"/>
              </a:defRPr>
            </a:lvl8pPr>
            <a:lvl9pPr marL="1828800" algn="ctr" eaLnBrk="0" fontAlgn="base" hangingPunct="0">
              <a:spcBef>
                <a:spcPct val="0"/>
              </a:spcBef>
              <a:spcAft>
                <a:spcPct val="0"/>
              </a:spcAft>
              <a:defRPr sz="1200" b="1">
                <a:solidFill>
                  <a:schemeClr val="tx2"/>
                </a:solidFill>
                <a:latin typeface="Times New Roman" panose="02020603050405020304" pitchFamily="18" charset="0"/>
              </a:defRPr>
            </a:lvl9pPr>
          </a:lstStyle>
          <a:p>
            <a:pPr algn="l"/>
            <a:r>
              <a:rPr lang="en-US" altLang="en-US" sz="1800">
                <a:solidFill>
                  <a:srgbClr val="912C45"/>
                </a:solidFill>
              </a:rPr>
              <a:t>FIGURE 2-49</a:t>
            </a:r>
            <a:br>
              <a:rPr lang="en-US" altLang="en-US" sz="1800">
                <a:solidFill>
                  <a:srgbClr val="FF00FF"/>
                </a:solidFill>
                <a:latin typeface="TradeGothic-Bold" charset="0"/>
              </a:rPr>
            </a:br>
            <a:r>
              <a:rPr lang="en-US" altLang="en-US" sz="1800">
                <a:solidFill>
                  <a:srgbClr val="000000"/>
                </a:solidFill>
                <a:latin typeface="Times-Roman" charset="0"/>
              </a:rPr>
              <a:t>Percentage of error</a:t>
            </a:r>
            <a:br>
              <a:rPr lang="en-US" altLang="en-US" sz="1800">
                <a:solidFill>
                  <a:srgbClr val="000000"/>
                </a:solidFill>
                <a:latin typeface="Times-Roman" charset="0"/>
              </a:rPr>
            </a:br>
            <a:r>
              <a:rPr lang="en-US" altLang="en-US" sz="1800">
                <a:solidFill>
                  <a:srgbClr val="000000"/>
                </a:solidFill>
                <a:latin typeface="Times-Roman" charset="0"/>
              </a:rPr>
              <a:t>involved in assuming steam to be an ideal gas, and the region where steam can be</a:t>
            </a:r>
            <a:br>
              <a:rPr lang="en-US" altLang="en-US" sz="1800">
                <a:solidFill>
                  <a:srgbClr val="000000"/>
                </a:solidFill>
                <a:latin typeface="Times-Roman" charset="0"/>
              </a:rPr>
            </a:br>
            <a:r>
              <a:rPr lang="en-US" altLang="en-US" sz="1800">
                <a:solidFill>
                  <a:srgbClr val="000000"/>
                </a:solidFill>
                <a:latin typeface="Times-Roman" charset="0"/>
              </a:rPr>
              <a:t>treated as an ideal gas with less than 1 percent error.  </a:t>
            </a:r>
            <a:endParaRPr lang="en-US" altLang="en-US" sz="1800">
              <a:solidFill>
                <a:srgbClr val="00CD00"/>
              </a:solidFill>
              <a:latin typeface="Times-Roman" charset="0"/>
            </a:endParaRPr>
          </a:p>
        </p:txBody>
      </p:sp>
      <p:sp>
        <p:nvSpPr>
          <p:cNvPr id="14343" name="Text Box 7">
            <a:extLst>
              <a:ext uri="{FF2B5EF4-FFF2-40B4-BE49-F238E27FC236}">
                <a16:creationId xmlns:a16="http://schemas.microsoft.com/office/drawing/2014/main" id="{53CF6DCE-EBFE-470B-904D-5FC3EBA843DC}"/>
              </a:ext>
            </a:extLst>
          </p:cNvPr>
          <p:cNvSpPr txBox="1">
            <a:spLocks noChangeArrowheads="1"/>
          </p:cNvSpPr>
          <p:nvPr/>
        </p:nvSpPr>
        <p:spPr bwMode="auto">
          <a:xfrm>
            <a:off x="0" y="6473825"/>
            <a:ext cx="60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t>2-12</a:t>
            </a:r>
          </a:p>
        </p:txBody>
      </p:sp>
      <p:pic>
        <p:nvPicPr>
          <p:cNvPr id="14344" name="Picture 8">
            <a:extLst>
              <a:ext uri="{FF2B5EF4-FFF2-40B4-BE49-F238E27FC236}">
                <a16:creationId xmlns:a16="http://schemas.microsoft.com/office/drawing/2014/main" id="{EE9DBBD6-2A35-4208-B86A-77688C8EA5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1612" y="170945"/>
            <a:ext cx="5716588" cy="6477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a:extLst>
              <a:ext uri="{FF2B5EF4-FFF2-40B4-BE49-F238E27FC236}">
                <a16:creationId xmlns:a16="http://schemas.microsoft.com/office/drawing/2014/main" id="{2F1D2352-EAFF-8645-8432-D18394C740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581400"/>
            <a:ext cx="5257800"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4">
            <a:extLst>
              <a:ext uri="{FF2B5EF4-FFF2-40B4-BE49-F238E27FC236}">
                <a16:creationId xmlns:a16="http://schemas.microsoft.com/office/drawing/2014/main" id="{1CF85D2F-3588-AE82-EB9C-BA48D0E29E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23863"/>
            <a:ext cx="838200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00" name="Rectangle 3">
            <a:extLst>
              <a:ext uri="{FF2B5EF4-FFF2-40B4-BE49-F238E27FC236}">
                <a16:creationId xmlns:a16="http://schemas.microsoft.com/office/drawing/2014/main" id="{E8F09EB1-1E2E-75A6-1A4A-F0C3C26A5D87}"/>
              </a:ext>
            </a:extLst>
          </p:cNvPr>
          <p:cNvSpPr>
            <a:spLocks noGrp="1" noChangeArrowheads="1"/>
          </p:cNvSpPr>
          <p:nvPr>
            <p:ph type="body" idx="1"/>
          </p:nvPr>
        </p:nvSpPr>
        <p:spPr>
          <a:xfrm>
            <a:off x="304800" y="152400"/>
            <a:ext cx="8458200" cy="5410200"/>
          </a:xfrm>
        </p:spPr>
        <p:txBody>
          <a:bodyPr/>
          <a:lstStyle/>
          <a:p>
            <a:pPr>
              <a:buFontTx/>
              <a:buNone/>
              <a:defRPr/>
            </a:pPr>
            <a:r>
              <a:rPr lang="en-US" sz="2400" b="1" dirty="0">
                <a:latin typeface="+mj-lt"/>
              </a:rPr>
              <a:t>Standard Conditions for gases</a:t>
            </a:r>
          </a:p>
          <a:p>
            <a:pPr>
              <a:defRPr/>
            </a:pPr>
            <a:endParaRPr lang="en-US" sz="2000" dirty="0">
              <a:latin typeface="+mj-lt"/>
            </a:endParaRPr>
          </a:p>
          <a:p>
            <a:pPr>
              <a:defRPr/>
            </a:pPr>
            <a:r>
              <a:rPr lang="en-US" sz="2000" dirty="0">
                <a:latin typeface="+mj-lt"/>
              </a:rPr>
              <a:t>Using </a:t>
            </a:r>
            <a:r>
              <a:rPr lang="en-US" sz="2000" b="1" i="1" dirty="0">
                <a:latin typeface="+mj-lt"/>
              </a:rPr>
              <a:t>PVT</a:t>
            </a:r>
            <a:r>
              <a:rPr lang="en-US" sz="2000" dirty="0">
                <a:latin typeface="+mj-lt"/>
              </a:rPr>
              <a:t> equation is easy, provided you have a set of </a:t>
            </a:r>
            <a:r>
              <a:rPr lang="en-US" sz="2000" b="1" i="1" dirty="0">
                <a:latin typeface="+mj-lt"/>
              </a:rPr>
              <a:t>R</a:t>
            </a:r>
            <a:r>
              <a:rPr lang="en-US" sz="2000" dirty="0">
                <a:latin typeface="+mj-lt"/>
              </a:rPr>
              <a:t> constant value with different units.</a:t>
            </a:r>
          </a:p>
          <a:p>
            <a:pPr>
              <a:defRPr/>
            </a:pPr>
            <a:r>
              <a:rPr lang="en-US" sz="2000" dirty="0">
                <a:latin typeface="+mj-lt"/>
              </a:rPr>
              <a:t>A way to avoid this is by dividing the gas law from process condition with given chosen reference condition</a:t>
            </a:r>
          </a:p>
          <a:p>
            <a:pPr>
              <a:buFont typeface="Wingdings" pitchFamily="2" charset="2"/>
              <a:buNone/>
              <a:defRPr/>
            </a:pPr>
            <a:endParaRPr lang="en-US" sz="2000" dirty="0">
              <a:latin typeface="+mj-lt"/>
            </a:endParaRPr>
          </a:p>
          <a:p>
            <a:pPr>
              <a:buFont typeface="Wingdings" pitchFamily="2" charset="2"/>
              <a:buNone/>
              <a:defRPr/>
            </a:pPr>
            <a:endParaRPr lang="en-US" sz="2000" dirty="0">
              <a:latin typeface="+mj-lt"/>
            </a:endParaRPr>
          </a:p>
          <a:p>
            <a:pPr>
              <a:buFont typeface="Wingdings" pitchFamily="2" charset="2"/>
              <a:buNone/>
              <a:defRPr/>
            </a:pPr>
            <a:endParaRPr lang="en-US" sz="2000" b="1" i="1" dirty="0">
              <a:latin typeface="+mj-lt"/>
            </a:endParaRPr>
          </a:p>
          <a:p>
            <a:pPr>
              <a:buFont typeface="Wingdings" pitchFamily="2" charset="2"/>
              <a:buNone/>
              <a:defRPr/>
            </a:pPr>
            <a:endParaRPr lang="en-US" sz="2000" b="1" i="1" dirty="0">
              <a:latin typeface="+mj-lt"/>
            </a:endParaRPr>
          </a:p>
          <a:p>
            <a:pPr>
              <a:buFont typeface="Wingdings" pitchFamily="2" charset="2"/>
              <a:buNone/>
              <a:defRPr/>
            </a:pPr>
            <a:r>
              <a:rPr lang="en-US" sz="2000" b="1" i="1" dirty="0">
                <a:latin typeface="+mj-lt"/>
              </a:rPr>
              <a:t>Standard Conditions </a:t>
            </a:r>
            <a:r>
              <a:rPr lang="en-US" sz="2000" b="1" i="1" dirty="0">
                <a:solidFill>
                  <a:srgbClr val="FF0000"/>
                </a:solidFill>
                <a:latin typeface="+mj-lt"/>
              </a:rPr>
              <a:t>(STP)  </a:t>
            </a:r>
            <a:r>
              <a:rPr lang="en-US" sz="2000" b="1" i="1" dirty="0">
                <a:latin typeface="+mj-lt"/>
              </a:rPr>
              <a:t>for gases</a:t>
            </a:r>
          </a:p>
          <a:p>
            <a:pPr>
              <a:buFont typeface="Wingdings" pitchFamily="2" charset="2"/>
              <a:buNone/>
              <a:defRPr/>
            </a:pPr>
            <a:r>
              <a:rPr lang="en-US" sz="2000" dirty="0">
                <a:latin typeface="+mj-lt"/>
              </a:rPr>
              <a:t>    System	           T</a:t>
            </a:r>
            <a:r>
              <a:rPr lang="en-US" sz="2000" baseline="-25000" dirty="0">
                <a:latin typeface="+mj-lt"/>
              </a:rPr>
              <a:t>s</a:t>
            </a:r>
            <a:r>
              <a:rPr lang="en-US" sz="2000" dirty="0">
                <a:latin typeface="+mj-lt"/>
              </a:rPr>
              <a:t>	   P</a:t>
            </a:r>
            <a:r>
              <a:rPr lang="en-US" sz="2000" baseline="-25000" dirty="0">
                <a:latin typeface="+mj-lt"/>
              </a:rPr>
              <a:t>s</a:t>
            </a:r>
            <a:r>
              <a:rPr lang="en-US" sz="2000" dirty="0">
                <a:latin typeface="+mj-lt"/>
              </a:rPr>
              <a:t>	           V</a:t>
            </a:r>
            <a:r>
              <a:rPr lang="en-US" sz="2000" baseline="-25000" dirty="0">
                <a:latin typeface="+mj-lt"/>
              </a:rPr>
              <a:t>s</a:t>
            </a:r>
            <a:r>
              <a:rPr lang="en-US" sz="2000" dirty="0">
                <a:latin typeface="+mj-lt"/>
              </a:rPr>
              <a:t> 	      n</a:t>
            </a:r>
            <a:r>
              <a:rPr lang="en-US" sz="2000" baseline="-25000" dirty="0">
                <a:latin typeface="+mj-lt"/>
              </a:rPr>
              <a:t>s</a:t>
            </a:r>
            <a:endParaRPr lang="en-US" sz="2000" dirty="0">
              <a:latin typeface="+mj-lt"/>
            </a:endParaRPr>
          </a:p>
          <a:p>
            <a:pPr>
              <a:spcBef>
                <a:spcPct val="70000"/>
              </a:spcBef>
              <a:buFont typeface="Wingdings" pitchFamily="2" charset="2"/>
              <a:buNone/>
              <a:defRPr/>
            </a:pPr>
            <a:r>
              <a:rPr lang="en-US" sz="2000" dirty="0">
                <a:latin typeface="+mj-lt"/>
              </a:rPr>
              <a:t>	</a:t>
            </a:r>
            <a:r>
              <a:rPr lang="en-US" sz="2000" b="1" dirty="0">
                <a:solidFill>
                  <a:srgbClr val="FF0000"/>
                </a:solidFill>
                <a:latin typeface="+mj-lt"/>
              </a:rPr>
              <a:t>SI	                   273 K	1 </a:t>
            </a:r>
            <a:r>
              <a:rPr lang="en-US" sz="2000" b="1" dirty="0" err="1">
                <a:solidFill>
                  <a:srgbClr val="FF0000"/>
                </a:solidFill>
                <a:latin typeface="+mj-lt"/>
              </a:rPr>
              <a:t>atm</a:t>
            </a:r>
            <a:r>
              <a:rPr lang="en-US" sz="2000" b="1" dirty="0">
                <a:solidFill>
                  <a:srgbClr val="FF0000"/>
                </a:solidFill>
                <a:latin typeface="+mj-lt"/>
              </a:rPr>
              <a:t>	    0.022415 m</a:t>
            </a:r>
            <a:r>
              <a:rPr lang="en-US" sz="2000" b="1" baseline="30000" dirty="0">
                <a:solidFill>
                  <a:srgbClr val="FF0000"/>
                </a:solidFill>
                <a:latin typeface="+mj-lt"/>
              </a:rPr>
              <a:t>3</a:t>
            </a:r>
            <a:r>
              <a:rPr lang="en-US" sz="2000" b="1" dirty="0">
                <a:solidFill>
                  <a:srgbClr val="FF0000"/>
                </a:solidFill>
                <a:latin typeface="+mj-lt"/>
              </a:rPr>
              <a:t>	   1 </a:t>
            </a:r>
            <a:r>
              <a:rPr lang="en-US" sz="2000" b="1" dirty="0" err="1">
                <a:solidFill>
                  <a:srgbClr val="FF0000"/>
                </a:solidFill>
                <a:latin typeface="+mj-lt"/>
              </a:rPr>
              <a:t>mol</a:t>
            </a:r>
            <a:endParaRPr lang="en-US" sz="2000" b="1" dirty="0">
              <a:solidFill>
                <a:srgbClr val="FF0000"/>
              </a:solidFill>
              <a:latin typeface="+mj-lt"/>
            </a:endParaRPr>
          </a:p>
          <a:p>
            <a:pPr>
              <a:spcBef>
                <a:spcPct val="70000"/>
              </a:spcBef>
              <a:buFontTx/>
              <a:buNone/>
              <a:defRPr/>
            </a:pPr>
            <a:r>
              <a:rPr lang="en-US" sz="2000" dirty="0"/>
              <a:t>	</a:t>
            </a:r>
            <a:r>
              <a:rPr lang="en-US" sz="2000" b="1" dirty="0">
                <a:solidFill>
                  <a:srgbClr val="FF0000"/>
                </a:solidFill>
              </a:rPr>
              <a:t>SI	                   273 K	1 </a:t>
            </a:r>
            <a:r>
              <a:rPr lang="en-US" sz="2000" b="1" dirty="0" err="1">
                <a:solidFill>
                  <a:srgbClr val="FF0000"/>
                </a:solidFill>
              </a:rPr>
              <a:t>atm</a:t>
            </a:r>
            <a:r>
              <a:rPr lang="en-US" sz="2000" b="1" dirty="0">
                <a:solidFill>
                  <a:srgbClr val="FF0000"/>
                </a:solidFill>
              </a:rPr>
              <a:t>	    22.415 m</a:t>
            </a:r>
            <a:r>
              <a:rPr lang="en-US" sz="2000" b="1" baseline="30000" dirty="0">
                <a:solidFill>
                  <a:srgbClr val="FF0000"/>
                </a:solidFill>
              </a:rPr>
              <a:t>3</a:t>
            </a:r>
            <a:r>
              <a:rPr lang="en-US" sz="2000" b="1" dirty="0">
                <a:solidFill>
                  <a:srgbClr val="FF0000"/>
                </a:solidFill>
              </a:rPr>
              <a:t>	   1 </a:t>
            </a:r>
            <a:r>
              <a:rPr lang="en-US" sz="2000" b="1" dirty="0" err="1">
                <a:solidFill>
                  <a:srgbClr val="FF0000"/>
                </a:solidFill>
              </a:rPr>
              <a:t>kmol</a:t>
            </a:r>
            <a:endParaRPr lang="en-US" sz="2000" b="1" dirty="0">
              <a:solidFill>
                <a:srgbClr val="FF0000"/>
              </a:solidFill>
              <a:latin typeface="+mj-lt"/>
            </a:endParaRPr>
          </a:p>
          <a:p>
            <a:pPr>
              <a:buFont typeface="Wingdings" pitchFamily="2" charset="2"/>
              <a:buNone/>
              <a:defRPr/>
            </a:pPr>
            <a:r>
              <a:rPr lang="en-US" sz="2000" dirty="0">
                <a:latin typeface="+mj-lt"/>
              </a:rPr>
              <a:t>     CSS	                   273 K	1 </a:t>
            </a:r>
            <a:r>
              <a:rPr lang="en-US" sz="2000" dirty="0" err="1">
                <a:latin typeface="+mj-lt"/>
              </a:rPr>
              <a:t>atm</a:t>
            </a:r>
            <a:r>
              <a:rPr lang="en-US" sz="2000" dirty="0">
                <a:latin typeface="+mj-lt"/>
              </a:rPr>
              <a:t>	    22.415 L	   1 mol</a:t>
            </a:r>
          </a:p>
          <a:p>
            <a:pPr>
              <a:buFont typeface="Wingdings" pitchFamily="2" charset="2"/>
              <a:buNone/>
              <a:defRPr/>
            </a:pPr>
            <a:r>
              <a:rPr lang="en-US" sz="2000" dirty="0">
                <a:latin typeface="+mj-lt"/>
              </a:rPr>
              <a:t>  American                492</a:t>
            </a:r>
            <a:r>
              <a:rPr lang="en-US" sz="2000" baseline="30000" dirty="0">
                <a:latin typeface="+mj-lt"/>
              </a:rPr>
              <a:t>o</a:t>
            </a:r>
            <a:r>
              <a:rPr lang="en-US" sz="2000" dirty="0">
                <a:latin typeface="+mj-lt"/>
              </a:rPr>
              <a:t>R	1 </a:t>
            </a:r>
            <a:r>
              <a:rPr lang="en-US" sz="2000" dirty="0" err="1">
                <a:latin typeface="+mj-lt"/>
              </a:rPr>
              <a:t>atm</a:t>
            </a:r>
            <a:r>
              <a:rPr lang="en-US" sz="2000" dirty="0">
                <a:latin typeface="+mj-lt"/>
              </a:rPr>
              <a:t>	    359.05 ft</a:t>
            </a:r>
            <a:r>
              <a:rPr lang="en-US" sz="2000" baseline="30000" dirty="0">
                <a:latin typeface="+mj-lt"/>
              </a:rPr>
              <a:t>3</a:t>
            </a:r>
            <a:r>
              <a:rPr lang="en-US" sz="2000" dirty="0">
                <a:latin typeface="+mj-lt"/>
              </a:rPr>
              <a:t>	   1 lb-mole</a:t>
            </a:r>
          </a:p>
        </p:txBody>
      </p:sp>
      <p:graphicFrame>
        <p:nvGraphicFramePr>
          <p:cNvPr id="49155" name="Object 4">
            <a:extLst>
              <a:ext uri="{FF2B5EF4-FFF2-40B4-BE49-F238E27FC236}">
                <a16:creationId xmlns:a16="http://schemas.microsoft.com/office/drawing/2014/main" id="{5A07FB53-2B02-7875-D9BB-2A7AF8E78ADA}"/>
              </a:ext>
            </a:extLst>
          </p:cNvPr>
          <p:cNvGraphicFramePr>
            <a:graphicFrameLocks/>
          </p:cNvGraphicFramePr>
          <p:nvPr/>
        </p:nvGraphicFramePr>
        <p:xfrm>
          <a:off x="2057400" y="2449513"/>
          <a:ext cx="3940175" cy="903287"/>
        </p:xfrm>
        <a:graphic>
          <a:graphicData uri="http://schemas.openxmlformats.org/presentationml/2006/ole">
            <mc:AlternateContent xmlns:mc="http://schemas.openxmlformats.org/markup-compatibility/2006">
              <mc:Choice xmlns:v="urn:schemas-microsoft-com:vml" Requires="v">
                <p:oleObj name="Equation" r:id="rId3" imgW="1714500" imgH="393700" progId="Equation.3">
                  <p:embed/>
                </p:oleObj>
              </mc:Choice>
              <mc:Fallback>
                <p:oleObj name="Equation" r:id="rId3" imgW="1714500" imgH="393700" progId="Equation.3">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449513"/>
                        <a:ext cx="3940175" cy="903287"/>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9156" name="Group 8">
            <a:extLst>
              <a:ext uri="{FF2B5EF4-FFF2-40B4-BE49-F238E27FC236}">
                <a16:creationId xmlns:a16="http://schemas.microsoft.com/office/drawing/2014/main" id="{095A6D37-3CE3-48E2-A859-D99767E335F9}"/>
              </a:ext>
            </a:extLst>
          </p:cNvPr>
          <p:cNvGrpSpPr>
            <a:grpSpLocks/>
          </p:cNvGrpSpPr>
          <p:nvPr/>
        </p:nvGrpSpPr>
        <p:grpSpPr bwMode="auto">
          <a:xfrm>
            <a:off x="1447800" y="4648200"/>
            <a:ext cx="6838950" cy="2209800"/>
            <a:chOff x="456" y="2484"/>
            <a:chExt cx="4308" cy="1032"/>
          </a:xfrm>
        </p:grpSpPr>
        <p:sp>
          <p:nvSpPr>
            <p:cNvPr id="49159" name="Line 5">
              <a:extLst>
                <a:ext uri="{FF2B5EF4-FFF2-40B4-BE49-F238E27FC236}">
                  <a16:creationId xmlns:a16="http://schemas.microsoft.com/office/drawing/2014/main" id="{B888A892-3BC7-3E74-6755-EF7BAC4E67AF}"/>
                </a:ext>
              </a:extLst>
            </p:cNvPr>
            <p:cNvSpPr>
              <a:spLocks noChangeShapeType="1"/>
            </p:cNvSpPr>
            <p:nvPr/>
          </p:nvSpPr>
          <p:spPr bwMode="auto">
            <a:xfrm>
              <a:off x="456" y="2484"/>
              <a:ext cx="4284" cy="0"/>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9160" name="Line 7">
              <a:extLst>
                <a:ext uri="{FF2B5EF4-FFF2-40B4-BE49-F238E27FC236}">
                  <a16:creationId xmlns:a16="http://schemas.microsoft.com/office/drawing/2014/main" id="{0C9370FE-EE41-CD55-821C-8EE504EC78A0}"/>
                </a:ext>
              </a:extLst>
            </p:cNvPr>
            <p:cNvSpPr>
              <a:spLocks noChangeShapeType="1"/>
            </p:cNvSpPr>
            <p:nvPr/>
          </p:nvSpPr>
          <p:spPr bwMode="auto">
            <a:xfrm>
              <a:off x="480" y="3516"/>
              <a:ext cx="428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MY"/>
            </a:p>
          </p:txBody>
        </p:sp>
      </p:grpSp>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7E999E1F-9F98-E40A-A9B5-19ABFB42533C}"/>
                  </a:ext>
                </a:extLst>
              </p14:cNvPr>
              <p14:cNvContentPartPr/>
              <p14:nvPr/>
            </p14:nvContentPartPr>
            <p14:xfrm>
              <a:off x="191552" y="3534985"/>
              <a:ext cx="4458600" cy="704520"/>
            </p14:xfrm>
          </p:contentPart>
        </mc:Choice>
        <mc:Fallback xmlns="">
          <p:pic>
            <p:nvPicPr>
              <p:cNvPr id="2" name="Ink 1">
                <a:extLst>
                  <a:ext uri="{FF2B5EF4-FFF2-40B4-BE49-F238E27FC236}">
                    <a16:creationId xmlns:a16="http://schemas.microsoft.com/office/drawing/2014/main" id="{7E999E1F-9F98-E40A-A9B5-19ABFB42533C}"/>
                  </a:ext>
                </a:extLst>
              </p:cNvPr>
              <p:cNvPicPr/>
              <p:nvPr/>
            </p:nvPicPr>
            <p:blipFill>
              <a:blip r:embed="rId6"/>
              <a:stretch>
                <a:fillRect/>
              </a:stretch>
            </p:blipFill>
            <p:spPr>
              <a:xfrm>
                <a:off x="182552" y="3525985"/>
                <a:ext cx="4476240" cy="722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 name="Ink 2">
                <a:extLst>
                  <a:ext uri="{FF2B5EF4-FFF2-40B4-BE49-F238E27FC236}">
                    <a16:creationId xmlns:a16="http://schemas.microsoft.com/office/drawing/2014/main" id="{D7A933CF-E091-B8CC-C756-000F57FE80D9}"/>
                  </a:ext>
                </a:extLst>
              </p14:cNvPr>
              <p14:cNvContentPartPr/>
              <p14:nvPr/>
            </p14:nvContentPartPr>
            <p14:xfrm>
              <a:off x="6111392" y="4725865"/>
              <a:ext cx="530280" cy="307080"/>
            </p14:xfrm>
          </p:contentPart>
        </mc:Choice>
        <mc:Fallback xmlns="">
          <p:pic>
            <p:nvPicPr>
              <p:cNvPr id="3" name="Ink 2">
                <a:extLst>
                  <a:ext uri="{FF2B5EF4-FFF2-40B4-BE49-F238E27FC236}">
                    <a16:creationId xmlns:a16="http://schemas.microsoft.com/office/drawing/2014/main" id="{D7A933CF-E091-B8CC-C756-000F57FE80D9}"/>
                  </a:ext>
                </a:extLst>
              </p:cNvPr>
              <p:cNvPicPr/>
              <p:nvPr/>
            </p:nvPicPr>
            <p:blipFill>
              <a:blip r:embed="rId8"/>
              <a:stretch>
                <a:fillRect/>
              </a:stretch>
            </p:blipFill>
            <p:spPr>
              <a:xfrm>
                <a:off x="6102386" y="4716876"/>
                <a:ext cx="547932" cy="324699"/>
              </a:xfrm>
              <a:prstGeom prst="rect">
                <a:avLst/>
              </a:prstGeom>
            </p:spPr>
          </p:pic>
        </mc:Fallback>
      </mc:AlternateContent>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40" name="Rectangle 3">
            <a:extLst>
              <a:ext uri="{FF2B5EF4-FFF2-40B4-BE49-F238E27FC236}">
                <a16:creationId xmlns:a16="http://schemas.microsoft.com/office/drawing/2014/main" id="{71D18C5F-331F-0F6F-A5B0-A6758E6435A5}"/>
              </a:ext>
            </a:extLst>
          </p:cNvPr>
          <p:cNvSpPr>
            <a:spLocks noGrp="1" noChangeArrowheads="1"/>
          </p:cNvSpPr>
          <p:nvPr>
            <p:ph type="body" idx="1"/>
          </p:nvPr>
        </p:nvSpPr>
        <p:spPr>
          <a:xfrm>
            <a:off x="381000" y="381000"/>
            <a:ext cx="8382000" cy="6019800"/>
          </a:xfrm>
        </p:spPr>
        <p:txBody>
          <a:bodyPr/>
          <a:lstStyle/>
          <a:p>
            <a:pPr>
              <a:buFontTx/>
              <a:buNone/>
              <a:defRPr/>
            </a:pPr>
            <a:r>
              <a:rPr lang="en-US" sz="2400" b="1" dirty="0">
                <a:solidFill>
                  <a:schemeClr val="folHlink"/>
                </a:solidFill>
                <a:latin typeface="+mj-lt"/>
              </a:rPr>
              <a:t>Compressibility Factor Equation of State</a:t>
            </a:r>
          </a:p>
          <a:p>
            <a:pPr>
              <a:defRPr/>
            </a:pPr>
            <a:endParaRPr lang="en-US" sz="2000" dirty="0">
              <a:solidFill>
                <a:schemeClr val="folHlink"/>
              </a:solidFill>
              <a:latin typeface="Comic Sans MS" pitchFamily="66" charset="0"/>
            </a:endParaRPr>
          </a:p>
          <a:p>
            <a:pPr>
              <a:defRPr/>
            </a:pPr>
            <a:r>
              <a:rPr lang="en-US" sz="2000" dirty="0">
                <a:latin typeface="+mj-lt"/>
              </a:rPr>
              <a:t>An equation of state that retains the simplicity of the ideal gas law but describe the </a:t>
            </a:r>
            <a:r>
              <a:rPr lang="en-US" sz="2000" b="1" i="1" dirty="0">
                <a:latin typeface="+mj-lt"/>
              </a:rPr>
              <a:t>PVT</a:t>
            </a:r>
            <a:r>
              <a:rPr lang="en-US" sz="2000" dirty="0">
                <a:latin typeface="+mj-lt"/>
              </a:rPr>
              <a:t>  behavior of real gas</a:t>
            </a:r>
          </a:p>
          <a:p>
            <a:pPr>
              <a:buFont typeface="Wingdings" pitchFamily="2" charset="2"/>
              <a:buNone/>
              <a:defRPr/>
            </a:pPr>
            <a:endParaRPr lang="en-US" sz="2000" dirty="0">
              <a:latin typeface="+mj-lt"/>
            </a:endParaRPr>
          </a:p>
          <a:p>
            <a:pPr>
              <a:buFont typeface="Wingdings" pitchFamily="2" charset="2"/>
              <a:buNone/>
              <a:defRPr/>
            </a:pPr>
            <a:r>
              <a:rPr lang="en-US" sz="2000" dirty="0">
                <a:latin typeface="+mj-lt"/>
              </a:rPr>
              <a:t>			</a:t>
            </a:r>
          </a:p>
          <a:p>
            <a:pPr>
              <a:buFont typeface="Wingdings" pitchFamily="2" charset="2"/>
              <a:buNone/>
              <a:defRPr/>
            </a:pPr>
            <a:endParaRPr lang="en-US" sz="2000" dirty="0">
              <a:latin typeface="+mj-lt"/>
            </a:endParaRPr>
          </a:p>
          <a:p>
            <a:pPr>
              <a:buFont typeface="Wingdings" pitchFamily="2" charset="2"/>
              <a:buNone/>
              <a:defRPr/>
            </a:pPr>
            <a:endParaRPr lang="en-US" sz="2000" dirty="0">
              <a:latin typeface="+mj-lt"/>
            </a:endParaRPr>
          </a:p>
          <a:p>
            <a:pPr>
              <a:buFont typeface="Wingdings" pitchFamily="2" charset="2"/>
              <a:buNone/>
              <a:defRPr/>
            </a:pPr>
            <a:endParaRPr lang="en-US" sz="2000" dirty="0">
              <a:latin typeface="+mj-lt"/>
            </a:endParaRPr>
          </a:p>
          <a:p>
            <a:pPr>
              <a:defRPr/>
            </a:pPr>
            <a:r>
              <a:rPr lang="en-US" sz="2000" dirty="0">
                <a:solidFill>
                  <a:srgbClr val="FF0000"/>
                </a:solidFill>
                <a:latin typeface="+mj-lt"/>
              </a:rPr>
              <a:t>The coefficient </a:t>
            </a:r>
            <a:r>
              <a:rPr lang="en-US" sz="2000" i="1" dirty="0">
                <a:solidFill>
                  <a:srgbClr val="FF0000"/>
                </a:solidFill>
                <a:latin typeface="+mj-lt"/>
              </a:rPr>
              <a:t>z</a:t>
            </a:r>
            <a:r>
              <a:rPr lang="en-US" sz="2000" dirty="0">
                <a:solidFill>
                  <a:srgbClr val="FF0000"/>
                </a:solidFill>
                <a:latin typeface="+mj-lt"/>
              </a:rPr>
              <a:t> is called the </a:t>
            </a:r>
            <a:r>
              <a:rPr lang="en-US" sz="2000" i="1" dirty="0">
                <a:solidFill>
                  <a:srgbClr val="FF0000"/>
                </a:solidFill>
                <a:latin typeface="+mj-lt"/>
              </a:rPr>
              <a:t>compressibility factor</a:t>
            </a:r>
            <a:r>
              <a:rPr lang="en-US" sz="2000" dirty="0">
                <a:solidFill>
                  <a:srgbClr val="FF0000"/>
                </a:solidFill>
                <a:latin typeface="+mj-lt"/>
              </a:rPr>
              <a:t>, and the equation is known as the </a:t>
            </a:r>
            <a:r>
              <a:rPr lang="en-US" sz="2000" i="1" dirty="0">
                <a:solidFill>
                  <a:srgbClr val="FF0000"/>
                </a:solidFill>
                <a:latin typeface="+mj-lt"/>
              </a:rPr>
              <a:t>compressibility factor equation of state</a:t>
            </a:r>
            <a:endParaRPr lang="en-US" sz="2000" dirty="0">
              <a:solidFill>
                <a:srgbClr val="FF0000"/>
              </a:solidFill>
              <a:latin typeface="+mj-lt"/>
            </a:endParaRPr>
          </a:p>
          <a:p>
            <a:pPr>
              <a:defRPr/>
            </a:pPr>
            <a:r>
              <a:rPr lang="en-US" sz="2000" dirty="0">
                <a:latin typeface="+mj-lt"/>
              </a:rPr>
              <a:t>A value of </a:t>
            </a:r>
            <a:r>
              <a:rPr lang="en-US" sz="2000" i="1" dirty="0">
                <a:latin typeface="+mj-lt"/>
              </a:rPr>
              <a:t>z</a:t>
            </a:r>
            <a:r>
              <a:rPr lang="en-US" sz="2000" dirty="0">
                <a:latin typeface="+mj-lt"/>
              </a:rPr>
              <a:t> = 1 correspond to ideal gas behavior</a:t>
            </a:r>
          </a:p>
          <a:p>
            <a:pPr>
              <a:defRPr/>
            </a:pPr>
            <a:r>
              <a:rPr lang="en-US" sz="2000" dirty="0">
                <a:latin typeface="+mj-lt"/>
              </a:rPr>
              <a:t>The compressibility factor of a gas depends on the gas temperature and pressure</a:t>
            </a:r>
          </a:p>
        </p:txBody>
      </p:sp>
      <p:graphicFrame>
        <p:nvGraphicFramePr>
          <p:cNvPr id="51203" name="Object 4">
            <a:extLst>
              <a:ext uri="{FF2B5EF4-FFF2-40B4-BE49-F238E27FC236}">
                <a16:creationId xmlns:a16="http://schemas.microsoft.com/office/drawing/2014/main" id="{9FDED206-E0BE-2641-891A-1CA3465D2FCD}"/>
              </a:ext>
            </a:extLst>
          </p:cNvPr>
          <p:cNvGraphicFramePr>
            <a:graphicFrameLocks/>
          </p:cNvGraphicFramePr>
          <p:nvPr/>
        </p:nvGraphicFramePr>
        <p:xfrm>
          <a:off x="914400" y="2362200"/>
          <a:ext cx="6551613" cy="762000"/>
        </p:xfrm>
        <a:graphic>
          <a:graphicData uri="http://schemas.openxmlformats.org/presentationml/2006/ole">
            <mc:AlternateContent xmlns:mc="http://schemas.openxmlformats.org/markup-compatibility/2006">
              <mc:Choice xmlns:v="urn:schemas-microsoft-com:vml" Requires="v">
                <p:oleObj name="Equation" r:id="rId3" imgW="1625600" imgH="190500" progId="Equation.3">
                  <p:embed/>
                </p:oleObj>
              </mc:Choice>
              <mc:Fallback>
                <p:oleObj name="Equation" r:id="rId3" imgW="1625600" imgH="190500" progId="Equation.3">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362200"/>
                        <a:ext cx="6551613"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1029">
            <a:extLst>
              <a:ext uri="{FF2B5EF4-FFF2-40B4-BE49-F238E27FC236}">
                <a16:creationId xmlns:a16="http://schemas.microsoft.com/office/drawing/2014/main" id="{33D7D423-8C53-4C6B-A834-E65ADF24D0BA}"/>
              </a:ext>
            </a:extLst>
          </p:cNvPr>
          <p:cNvSpPr>
            <a:spLocks noChangeArrowheads="1"/>
          </p:cNvSpPr>
          <p:nvPr/>
        </p:nvSpPr>
        <p:spPr bwMode="auto">
          <a:xfrm>
            <a:off x="685800" y="76200"/>
            <a:ext cx="7772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1200" b="1">
                <a:solidFill>
                  <a:schemeClr val="tx2"/>
                </a:solidFill>
                <a:latin typeface="Times New Roman" panose="02020603050405020304" pitchFamily="18" charset="0"/>
              </a:defRPr>
            </a:lvl1pPr>
            <a:lvl2pPr algn="ctr">
              <a:defRPr sz="1200" b="1">
                <a:solidFill>
                  <a:schemeClr val="tx2"/>
                </a:solidFill>
                <a:latin typeface="Times New Roman" panose="02020603050405020304" pitchFamily="18" charset="0"/>
              </a:defRPr>
            </a:lvl2pPr>
            <a:lvl3pPr algn="ctr">
              <a:defRPr sz="1200" b="1">
                <a:solidFill>
                  <a:schemeClr val="tx2"/>
                </a:solidFill>
                <a:latin typeface="Times New Roman" panose="02020603050405020304" pitchFamily="18" charset="0"/>
              </a:defRPr>
            </a:lvl3pPr>
            <a:lvl4pPr algn="ctr">
              <a:defRPr sz="1200" b="1">
                <a:solidFill>
                  <a:schemeClr val="tx2"/>
                </a:solidFill>
                <a:latin typeface="Times New Roman" panose="02020603050405020304" pitchFamily="18" charset="0"/>
              </a:defRPr>
            </a:lvl4pPr>
            <a:lvl5pPr algn="ctr">
              <a:defRPr sz="1200" b="1">
                <a:solidFill>
                  <a:schemeClr val="tx2"/>
                </a:solidFill>
                <a:latin typeface="Times New Roman" panose="02020603050405020304" pitchFamily="18" charset="0"/>
              </a:defRPr>
            </a:lvl5pPr>
            <a:lvl6pPr marL="457200" algn="ctr" eaLnBrk="0" fontAlgn="base" hangingPunct="0">
              <a:spcBef>
                <a:spcPct val="0"/>
              </a:spcBef>
              <a:spcAft>
                <a:spcPct val="0"/>
              </a:spcAft>
              <a:defRPr sz="1200" b="1">
                <a:solidFill>
                  <a:schemeClr val="tx2"/>
                </a:solidFill>
                <a:latin typeface="Times New Roman" panose="02020603050405020304" pitchFamily="18" charset="0"/>
              </a:defRPr>
            </a:lvl6pPr>
            <a:lvl7pPr marL="914400" algn="ctr" eaLnBrk="0" fontAlgn="base" hangingPunct="0">
              <a:spcBef>
                <a:spcPct val="0"/>
              </a:spcBef>
              <a:spcAft>
                <a:spcPct val="0"/>
              </a:spcAft>
              <a:defRPr sz="1200" b="1">
                <a:solidFill>
                  <a:schemeClr val="tx2"/>
                </a:solidFill>
                <a:latin typeface="Times New Roman" panose="02020603050405020304" pitchFamily="18" charset="0"/>
              </a:defRPr>
            </a:lvl7pPr>
            <a:lvl8pPr marL="1371600" algn="ctr" eaLnBrk="0" fontAlgn="base" hangingPunct="0">
              <a:spcBef>
                <a:spcPct val="0"/>
              </a:spcBef>
              <a:spcAft>
                <a:spcPct val="0"/>
              </a:spcAft>
              <a:defRPr sz="1200" b="1">
                <a:solidFill>
                  <a:schemeClr val="tx2"/>
                </a:solidFill>
                <a:latin typeface="Times New Roman" panose="02020603050405020304" pitchFamily="18" charset="0"/>
              </a:defRPr>
            </a:lvl8pPr>
            <a:lvl9pPr marL="1828800" algn="ctr" eaLnBrk="0" fontAlgn="base" hangingPunct="0">
              <a:spcBef>
                <a:spcPct val="0"/>
              </a:spcBef>
              <a:spcAft>
                <a:spcPct val="0"/>
              </a:spcAft>
              <a:defRPr sz="1200" b="1">
                <a:solidFill>
                  <a:schemeClr val="tx2"/>
                </a:solidFill>
                <a:latin typeface="Times New Roman" panose="02020603050405020304" pitchFamily="18" charset="0"/>
              </a:defRPr>
            </a:lvl9pPr>
          </a:lstStyle>
          <a:p>
            <a:r>
              <a:rPr lang="en-US" altLang="en-US"/>
              <a:t>Copyright © The McGraw-Hill Companies, Inc. Permission required for reproduction or display.</a:t>
            </a:r>
          </a:p>
        </p:txBody>
      </p:sp>
      <p:sp>
        <p:nvSpPr>
          <p:cNvPr id="16392" name="Text Box 1032">
            <a:extLst>
              <a:ext uri="{FF2B5EF4-FFF2-40B4-BE49-F238E27FC236}">
                <a16:creationId xmlns:a16="http://schemas.microsoft.com/office/drawing/2014/main" id="{4FDA8FB0-6C7B-409E-BE52-001527D1107E}"/>
              </a:ext>
            </a:extLst>
          </p:cNvPr>
          <p:cNvSpPr txBox="1">
            <a:spLocks noChangeArrowheads="1"/>
          </p:cNvSpPr>
          <p:nvPr/>
        </p:nvSpPr>
        <p:spPr bwMode="auto">
          <a:xfrm>
            <a:off x="0" y="6473825"/>
            <a:ext cx="60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t>2-13</a:t>
            </a:r>
          </a:p>
        </p:txBody>
      </p:sp>
      <p:pic>
        <p:nvPicPr>
          <p:cNvPr id="16393" name="Picture 1033">
            <a:extLst>
              <a:ext uri="{FF2B5EF4-FFF2-40B4-BE49-F238E27FC236}">
                <a16:creationId xmlns:a16="http://schemas.microsoft.com/office/drawing/2014/main" id="{D2C4EDA1-E808-4370-BCAD-49CBFC4287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90600"/>
            <a:ext cx="7620000" cy="5607050"/>
          </a:xfrm>
          <a:prstGeom prst="rect">
            <a:avLst/>
          </a:prstGeom>
          <a:noFill/>
          <a:extLst>
            <a:ext uri="{909E8E84-426E-40DD-AFC4-6F175D3DCCD1}">
              <a14:hiddenFill xmlns:a14="http://schemas.microsoft.com/office/drawing/2010/main">
                <a:solidFill>
                  <a:srgbClr val="FFFFFF"/>
                </a:solidFill>
              </a14:hiddenFill>
            </a:ext>
          </a:extLst>
        </p:spPr>
      </p:pic>
      <p:sp>
        <p:nvSpPr>
          <p:cNvPr id="16394" name="Rectangle 1034">
            <a:extLst>
              <a:ext uri="{FF2B5EF4-FFF2-40B4-BE49-F238E27FC236}">
                <a16:creationId xmlns:a16="http://schemas.microsoft.com/office/drawing/2014/main" id="{62D08DF3-418F-474A-B90D-DE276844969B}"/>
              </a:ext>
            </a:extLst>
          </p:cNvPr>
          <p:cNvSpPr>
            <a:spLocks noChangeArrowheads="1"/>
          </p:cNvSpPr>
          <p:nvPr/>
        </p:nvSpPr>
        <p:spPr bwMode="auto">
          <a:xfrm>
            <a:off x="0" y="457200"/>
            <a:ext cx="19050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1200" b="1">
                <a:solidFill>
                  <a:schemeClr val="tx2"/>
                </a:solidFill>
                <a:latin typeface="Times New Roman" panose="02020603050405020304" pitchFamily="18" charset="0"/>
              </a:defRPr>
            </a:lvl1pPr>
            <a:lvl2pPr algn="ctr">
              <a:defRPr sz="1200" b="1">
                <a:solidFill>
                  <a:schemeClr val="tx2"/>
                </a:solidFill>
                <a:latin typeface="Times New Roman" panose="02020603050405020304" pitchFamily="18" charset="0"/>
              </a:defRPr>
            </a:lvl2pPr>
            <a:lvl3pPr algn="ctr">
              <a:defRPr sz="1200" b="1">
                <a:solidFill>
                  <a:schemeClr val="tx2"/>
                </a:solidFill>
                <a:latin typeface="Times New Roman" panose="02020603050405020304" pitchFamily="18" charset="0"/>
              </a:defRPr>
            </a:lvl3pPr>
            <a:lvl4pPr algn="ctr">
              <a:defRPr sz="1200" b="1">
                <a:solidFill>
                  <a:schemeClr val="tx2"/>
                </a:solidFill>
                <a:latin typeface="Times New Roman" panose="02020603050405020304" pitchFamily="18" charset="0"/>
              </a:defRPr>
            </a:lvl4pPr>
            <a:lvl5pPr algn="ctr">
              <a:defRPr sz="1200" b="1">
                <a:solidFill>
                  <a:schemeClr val="tx2"/>
                </a:solidFill>
                <a:latin typeface="Times New Roman" panose="02020603050405020304" pitchFamily="18" charset="0"/>
              </a:defRPr>
            </a:lvl5pPr>
            <a:lvl6pPr marL="457200" algn="ctr" eaLnBrk="0" fontAlgn="base" hangingPunct="0">
              <a:spcBef>
                <a:spcPct val="0"/>
              </a:spcBef>
              <a:spcAft>
                <a:spcPct val="0"/>
              </a:spcAft>
              <a:defRPr sz="1200" b="1">
                <a:solidFill>
                  <a:schemeClr val="tx2"/>
                </a:solidFill>
                <a:latin typeface="Times New Roman" panose="02020603050405020304" pitchFamily="18" charset="0"/>
              </a:defRPr>
            </a:lvl6pPr>
            <a:lvl7pPr marL="914400" algn="ctr" eaLnBrk="0" fontAlgn="base" hangingPunct="0">
              <a:spcBef>
                <a:spcPct val="0"/>
              </a:spcBef>
              <a:spcAft>
                <a:spcPct val="0"/>
              </a:spcAft>
              <a:defRPr sz="1200" b="1">
                <a:solidFill>
                  <a:schemeClr val="tx2"/>
                </a:solidFill>
                <a:latin typeface="Times New Roman" panose="02020603050405020304" pitchFamily="18" charset="0"/>
              </a:defRPr>
            </a:lvl7pPr>
            <a:lvl8pPr marL="1371600" algn="ctr" eaLnBrk="0" fontAlgn="base" hangingPunct="0">
              <a:spcBef>
                <a:spcPct val="0"/>
              </a:spcBef>
              <a:spcAft>
                <a:spcPct val="0"/>
              </a:spcAft>
              <a:defRPr sz="1200" b="1">
                <a:solidFill>
                  <a:schemeClr val="tx2"/>
                </a:solidFill>
                <a:latin typeface="Times New Roman" panose="02020603050405020304" pitchFamily="18" charset="0"/>
              </a:defRPr>
            </a:lvl8pPr>
            <a:lvl9pPr marL="1828800" algn="ctr" eaLnBrk="0" fontAlgn="base" hangingPunct="0">
              <a:spcBef>
                <a:spcPct val="0"/>
              </a:spcBef>
              <a:spcAft>
                <a:spcPct val="0"/>
              </a:spcAft>
              <a:defRPr sz="1200" b="1">
                <a:solidFill>
                  <a:schemeClr val="tx2"/>
                </a:solidFill>
                <a:latin typeface="Times New Roman" panose="02020603050405020304" pitchFamily="18" charset="0"/>
              </a:defRPr>
            </a:lvl9pPr>
          </a:lstStyle>
          <a:p>
            <a:pPr algn="l"/>
            <a:r>
              <a:rPr lang="en-US" altLang="en-US" sz="1800">
                <a:solidFill>
                  <a:srgbClr val="912C45"/>
                </a:solidFill>
              </a:rPr>
              <a:t>FIGURE 2-51</a:t>
            </a:r>
            <a:br>
              <a:rPr lang="en-US" altLang="en-US" sz="1800">
                <a:solidFill>
                  <a:srgbClr val="FF00FF"/>
                </a:solidFill>
                <a:latin typeface="TradeGothic-Bold" charset="0"/>
              </a:rPr>
            </a:br>
            <a:r>
              <a:rPr lang="en-US" altLang="en-US" sz="1800">
                <a:solidFill>
                  <a:srgbClr val="000000"/>
                </a:solidFill>
                <a:latin typeface="Times-Roman" charset="0"/>
              </a:rPr>
              <a:t>Comparison of Z factors for various gases.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4674" name="Rectangle 2">
            <a:extLst>
              <a:ext uri="{FF2B5EF4-FFF2-40B4-BE49-F238E27FC236}">
                <a16:creationId xmlns:a16="http://schemas.microsoft.com/office/drawing/2014/main" id="{CD2B0ED3-BF06-E23D-151F-B42B4AFB20E7}"/>
              </a:ext>
            </a:extLst>
          </p:cNvPr>
          <p:cNvSpPr>
            <a:spLocks noGrp="1" noChangeArrowheads="1"/>
          </p:cNvSpPr>
          <p:nvPr>
            <p:ph type="title"/>
          </p:nvPr>
        </p:nvSpPr>
        <p:spPr>
          <a:xfrm>
            <a:off x="381000" y="304800"/>
            <a:ext cx="8458200" cy="838200"/>
          </a:xfrm>
          <a:solidFill>
            <a:schemeClr val="accent1"/>
          </a:solidFill>
          <a:ln>
            <a:solidFill>
              <a:schemeClr val="tx1"/>
            </a:solidFill>
          </a:ln>
        </p:spPr>
        <p:txBody>
          <a:bodyPr/>
          <a:lstStyle/>
          <a:p>
            <a:pPr algn="ctr">
              <a:defRPr/>
            </a:pPr>
            <a:r>
              <a:rPr lang="en-US" sz="2800" b="1">
                <a:solidFill>
                  <a:schemeClr val="tx1"/>
                </a:solidFill>
                <a:effectLst>
                  <a:outerShdw blurRad="38100" dist="38100" dir="2700000" algn="tl">
                    <a:srgbClr val="FFFFFF"/>
                  </a:outerShdw>
                </a:effectLst>
              </a:rPr>
              <a:t>Combustion calculations</a:t>
            </a:r>
            <a:br>
              <a:rPr lang="en-US" sz="2800" b="1">
                <a:solidFill>
                  <a:schemeClr val="tx1"/>
                </a:solidFill>
                <a:effectLst>
                  <a:outerShdw blurRad="38100" dist="38100" dir="2700000" algn="tl">
                    <a:srgbClr val="FFFFFF"/>
                  </a:outerShdw>
                </a:effectLst>
              </a:rPr>
            </a:br>
            <a:r>
              <a:rPr lang="en-US" sz="2800" b="1">
                <a:solidFill>
                  <a:schemeClr val="tx1"/>
                </a:solidFill>
                <a:effectLst>
                  <a:outerShdw blurRad="38100" dist="38100" dir="2700000" algn="tl">
                    <a:srgbClr val="FFFFFF"/>
                  </a:outerShdw>
                </a:effectLst>
              </a:rPr>
              <a:t>- Assumptions -</a:t>
            </a:r>
            <a:endParaRPr lang="en-US" sz="2800" b="1">
              <a:effectLst>
                <a:outerShdw blurRad="38100" dist="38100" dir="2700000" algn="tl">
                  <a:srgbClr val="FFFFFF"/>
                </a:outerShdw>
              </a:effectLst>
            </a:endParaRPr>
          </a:p>
        </p:txBody>
      </p:sp>
      <p:sp>
        <p:nvSpPr>
          <p:cNvPr id="6149" name="Rectangle 3">
            <a:extLst>
              <a:ext uri="{FF2B5EF4-FFF2-40B4-BE49-F238E27FC236}">
                <a16:creationId xmlns:a16="http://schemas.microsoft.com/office/drawing/2014/main" id="{40A56F85-FA3F-CC48-2A76-3CF58BDCAB21}"/>
              </a:ext>
            </a:extLst>
          </p:cNvPr>
          <p:cNvSpPr>
            <a:spLocks noGrp="1" noChangeArrowheads="1"/>
          </p:cNvSpPr>
          <p:nvPr>
            <p:ph type="body" sz="half" idx="1"/>
          </p:nvPr>
        </p:nvSpPr>
        <p:spPr>
          <a:xfrm>
            <a:off x="381000" y="1295400"/>
            <a:ext cx="8458200" cy="5257800"/>
          </a:xfrm>
          <a:ln>
            <a:solidFill>
              <a:schemeClr val="tx1"/>
            </a:solidFill>
            <a:miter lim="800000"/>
            <a:headEnd/>
            <a:tailEnd/>
          </a:ln>
        </p:spPr>
        <p:txBody>
          <a:bodyPr/>
          <a:lstStyle/>
          <a:p>
            <a:pPr marL="363538" indent="-363538">
              <a:lnSpc>
                <a:spcPct val="90000"/>
              </a:lnSpc>
            </a:pPr>
            <a:r>
              <a:rPr lang="en-US" altLang="en-US" sz="2000"/>
              <a:t>Avogadro’s hypothesis - the volume occupied by any gas in any mechanical mixture of gases is the same as the volume of the mixture.</a:t>
            </a:r>
          </a:p>
          <a:p>
            <a:pPr marL="363538" indent="-363538">
              <a:lnSpc>
                <a:spcPct val="90000"/>
              </a:lnSpc>
            </a:pPr>
            <a:r>
              <a:rPr lang="en-US" altLang="en-US" sz="2000"/>
              <a:t>Dalton’s law  - the pressure exerted by the constituent gas is only a fraction of the total pressure exerted by the mixture.</a:t>
            </a:r>
          </a:p>
          <a:p>
            <a:pPr marL="363538" indent="-363538">
              <a:lnSpc>
                <a:spcPct val="90000"/>
              </a:lnSpc>
            </a:pPr>
            <a:endParaRPr lang="en-US" altLang="en-US" sz="2000"/>
          </a:p>
          <a:p>
            <a:pPr marL="363538" indent="-363538">
              <a:lnSpc>
                <a:spcPct val="90000"/>
              </a:lnSpc>
            </a:pPr>
            <a:endParaRPr lang="en-US" altLang="en-US" sz="2000"/>
          </a:p>
          <a:p>
            <a:pPr marL="363538" indent="-363538">
              <a:lnSpc>
                <a:spcPct val="90000"/>
              </a:lnSpc>
            </a:pPr>
            <a:r>
              <a:rPr lang="en-US" altLang="en-US" sz="2000"/>
              <a:t>The ideal gas law generally applies, since most combustion reactions involve high temperature and a total pressure close to one atmosphere, with exception of some combustion equipment   such as gas turbine system and internal combustion engines.</a:t>
            </a:r>
          </a:p>
          <a:p>
            <a:pPr marL="363538" indent="-363538">
              <a:lnSpc>
                <a:spcPct val="90000"/>
              </a:lnSpc>
            </a:pPr>
            <a:endParaRPr lang="en-US" altLang="en-US" sz="2000"/>
          </a:p>
          <a:p>
            <a:pPr marL="363538" indent="-363538">
              <a:lnSpc>
                <a:spcPct val="90000"/>
              </a:lnSpc>
              <a:buFontTx/>
              <a:buNone/>
            </a:pPr>
            <a:endParaRPr lang="en-US" altLang="en-US" sz="2000"/>
          </a:p>
          <a:p>
            <a:pPr marL="363538" indent="-363538">
              <a:lnSpc>
                <a:spcPct val="90000"/>
              </a:lnSpc>
            </a:pPr>
            <a:r>
              <a:rPr lang="en-US" altLang="en-US" sz="2000"/>
              <a:t>Conservation of chemical elements : the total mass of reactants is same as that of products.</a:t>
            </a:r>
          </a:p>
          <a:p>
            <a:pPr marL="363538" indent="-363538">
              <a:lnSpc>
                <a:spcPct val="90000"/>
              </a:lnSpc>
            </a:pPr>
            <a:r>
              <a:rPr lang="en-US" altLang="en-US" sz="2000"/>
              <a:t>Conservation of energy : the total energy of reactants is same as that of products….the heat of combustion is referred to a datum temperature of 25</a:t>
            </a:r>
            <a:r>
              <a:rPr lang="en-US" altLang="en-US" sz="2000" baseline="40000"/>
              <a:t>o</a:t>
            </a:r>
            <a:r>
              <a:rPr lang="en-US" altLang="en-US" sz="2000"/>
              <a:t>C</a:t>
            </a:r>
          </a:p>
          <a:p>
            <a:pPr marL="363538" indent="-363538" algn="ctr">
              <a:lnSpc>
                <a:spcPct val="90000"/>
              </a:lnSpc>
              <a:buFontTx/>
              <a:buNone/>
            </a:pPr>
            <a:endParaRPr lang="en-US" altLang="en-US" sz="2000"/>
          </a:p>
        </p:txBody>
      </p:sp>
      <p:graphicFrame>
        <p:nvGraphicFramePr>
          <p:cNvPr id="6146" name="Object 4">
            <a:extLst>
              <a:ext uri="{FF2B5EF4-FFF2-40B4-BE49-F238E27FC236}">
                <a16:creationId xmlns:a16="http://schemas.microsoft.com/office/drawing/2014/main" id="{19E1B8E3-3325-18D3-6FE3-603C31C2F5BA}"/>
              </a:ext>
            </a:extLst>
          </p:cNvPr>
          <p:cNvGraphicFramePr>
            <a:graphicFrameLocks noGrp="1" noChangeAspect="1"/>
          </p:cNvGraphicFramePr>
          <p:nvPr>
            <p:ph sz="half" idx="2"/>
          </p:nvPr>
        </p:nvGraphicFramePr>
        <p:xfrm>
          <a:off x="3124200" y="2590800"/>
          <a:ext cx="1143000" cy="466725"/>
        </p:xfrm>
        <a:graphic>
          <a:graphicData uri="http://schemas.openxmlformats.org/presentationml/2006/ole">
            <mc:AlternateContent xmlns:mc="http://schemas.openxmlformats.org/markup-compatibility/2006">
              <mc:Choice xmlns:v="urn:schemas-microsoft-com:vml" Requires="v">
                <p:oleObj name="Equation" r:id="rId3" imgW="622030" imgH="253890" progId="Equation.3">
                  <p:embed/>
                </p:oleObj>
              </mc:Choice>
              <mc:Fallback>
                <p:oleObj name="Equation" r:id="rId3" imgW="622030" imgH="25389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2590800"/>
                        <a:ext cx="1143000" cy="466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7" name="Object 8">
            <a:extLst>
              <a:ext uri="{FF2B5EF4-FFF2-40B4-BE49-F238E27FC236}">
                <a16:creationId xmlns:a16="http://schemas.microsoft.com/office/drawing/2014/main" id="{7C9806DC-52B1-A8A4-0DFD-A6F950DB07B9}"/>
              </a:ext>
            </a:extLst>
          </p:cNvPr>
          <p:cNvGraphicFramePr>
            <a:graphicFrameLocks noChangeAspect="1"/>
          </p:cNvGraphicFramePr>
          <p:nvPr/>
        </p:nvGraphicFramePr>
        <p:xfrm>
          <a:off x="3206750" y="4489450"/>
          <a:ext cx="1282700" cy="327025"/>
        </p:xfrm>
        <a:graphic>
          <a:graphicData uri="http://schemas.openxmlformats.org/presentationml/2006/ole">
            <mc:AlternateContent xmlns:mc="http://schemas.openxmlformats.org/markup-compatibility/2006">
              <mc:Choice xmlns:v="urn:schemas-microsoft-com:vml" Requires="v">
                <p:oleObj name="Equation" r:id="rId5" imgW="698197" imgH="177723" progId="Equation.3">
                  <p:embed/>
                </p:oleObj>
              </mc:Choice>
              <mc:Fallback>
                <p:oleObj name="Equation" r:id="rId5" imgW="698197" imgH="177723"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6750" y="4489450"/>
                        <a:ext cx="1282700" cy="32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animEffect transition="in" filter="checkerboard(across)">
                                      <p:cBhvr>
                                        <p:cTn id="7" dur="500"/>
                                        <p:tgtEl>
                                          <p:spTgt spid="614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6149">
                                            <p:txEl>
                                              <p:pRg st="1" end="1"/>
                                            </p:txEl>
                                          </p:spTgt>
                                        </p:tgtEl>
                                        <p:attrNameLst>
                                          <p:attrName>style.visibility</p:attrName>
                                        </p:attrNameLst>
                                      </p:cBhvr>
                                      <p:to>
                                        <p:strVal val="visible"/>
                                      </p:to>
                                    </p:set>
                                    <p:animEffect transition="in" filter="checkerboard(across)">
                                      <p:cBhvr>
                                        <p:cTn id="12" dur="500"/>
                                        <p:tgtEl>
                                          <p:spTgt spid="6149">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6146"/>
                                        </p:tgtEl>
                                        <p:attrNameLst>
                                          <p:attrName>style.visibility</p:attrName>
                                        </p:attrNameLst>
                                      </p:cBhvr>
                                      <p:to>
                                        <p:strVal val="visible"/>
                                      </p:to>
                                    </p:set>
                                    <p:animEffect transition="in" filter="checkerboard(across)">
                                      <p:cBhvr>
                                        <p:cTn id="15" dur="500"/>
                                        <p:tgtEl>
                                          <p:spTgt spid="614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6149">
                                            <p:txEl>
                                              <p:pRg st="4" end="4"/>
                                            </p:txEl>
                                          </p:spTgt>
                                        </p:tgtEl>
                                        <p:attrNameLst>
                                          <p:attrName>style.visibility</p:attrName>
                                        </p:attrNameLst>
                                      </p:cBhvr>
                                      <p:to>
                                        <p:strVal val="visible"/>
                                      </p:to>
                                    </p:set>
                                    <p:animEffect transition="in" filter="checkerboard(across)">
                                      <p:cBhvr>
                                        <p:cTn id="20" dur="500"/>
                                        <p:tgtEl>
                                          <p:spTgt spid="6149">
                                            <p:txEl>
                                              <p:pRg st="4" end="4"/>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6147"/>
                                        </p:tgtEl>
                                        <p:attrNameLst>
                                          <p:attrName>style.visibility</p:attrName>
                                        </p:attrNameLst>
                                      </p:cBhvr>
                                      <p:to>
                                        <p:strVal val="visible"/>
                                      </p:to>
                                    </p:set>
                                    <p:animEffect transition="in" filter="checkerboard(across)">
                                      <p:cBhvr>
                                        <p:cTn id="23" dur="500"/>
                                        <p:tgtEl>
                                          <p:spTgt spid="614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nodeType="clickEffect">
                                  <p:stCondLst>
                                    <p:cond delay="0"/>
                                  </p:stCondLst>
                                  <p:childTnLst>
                                    <p:set>
                                      <p:cBhvr>
                                        <p:cTn id="27" dur="1" fill="hold">
                                          <p:stCondLst>
                                            <p:cond delay="0"/>
                                          </p:stCondLst>
                                        </p:cTn>
                                        <p:tgtEl>
                                          <p:spTgt spid="6149">
                                            <p:txEl>
                                              <p:pRg st="7" end="7"/>
                                            </p:txEl>
                                          </p:spTgt>
                                        </p:tgtEl>
                                        <p:attrNameLst>
                                          <p:attrName>style.visibility</p:attrName>
                                        </p:attrNameLst>
                                      </p:cBhvr>
                                      <p:to>
                                        <p:strVal val="visible"/>
                                      </p:to>
                                    </p:set>
                                    <p:animEffect transition="in" filter="checkerboard(across)">
                                      <p:cBhvr>
                                        <p:cTn id="28" dur="500"/>
                                        <p:tgtEl>
                                          <p:spTgt spid="6149">
                                            <p:txEl>
                                              <p:pRg st="7" end="7"/>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ntr" presetSubtype="10" fill="hold" nodeType="clickEffect">
                                  <p:stCondLst>
                                    <p:cond delay="0"/>
                                  </p:stCondLst>
                                  <p:childTnLst>
                                    <p:set>
                                      <p:cBhvr>
                                        <p:cTn id="32" dur="1" fill="hold">
                                          <p:stCondLst>
                                            <p:cond delay="0"/>
                                          </p:stCondLst>
                                        </p:cTn>
                                        <p:tgtEl>
                                          <p:spTgt spid="6149">
                                            <p:txEl>
                                              <p:pRg st="8" end="8"/>
                                            </p:txEl>
                                          </p:spTgt>
                                        </p:tgtEl>
                                        <p:attrNameLst>
                                          <p:attrName>style.visibility</p:attrName>
                                        </p:attrNameLst>
                                      </p:cBhvr>
                                      <p:to>
                                        <p:strVal val="visible"/>
                                      </p:to>
                                    </p:set>
                                    <p:animEffect transition="in" filter="checkerboard(across)">
                                      <p:cBhvr>
                                        <p:cTn id="33" dur="500"/>
                                        <p:tgtEl>
                                          <p:spTgt spid="614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7C29DF8A-94E5-FD7D-1587-8DE63EF62CA6}"/>
              </a:ext>
            </a:extLst>
          </p:cNvPr>
          <p:cNvSpPr>
            <a:spLocks noGrp="1" noChangeArrowheads="1"/>
          </p:cNvSpPr>
          <p:nvPr>
            <p:ph type="body" sz="half" idx="1"/>
          </p:nvPr>
        </p:nvSpPr>
        <p:spPr>
          <a:xfrm>
            <a:off x="457200" y="304800"/>
            <a:ext cx="8001000" cy="6324600"/>
          </a:xfrm>
          <a:ln>
            <a:solidFill>
              <a:schemeClr val="tx1"/>
            </a:solidFill>
            <a:miter lim="800000"/>
            <a:headEnd/>
            <a:tailEnd/>
          </a:ln>
        </p:spPr>
        <p:txBody>
          <a:bodyPr/>
          <a:lstStyle/>
          <a:p>
            <a:pPr marL="363538" indent="-363538"/>
            <a:r>
              <a:rPr lang="en-US" altLang="en-US" sz="2000"/>
              <a:t>Most combustion work is at constant pressure (in practice near one atmosphere), so constant pressure conditions may be assumed by convention unless stipulated</a:t>
            </a:r>
          </a:p>
          <a:p>
            <a:pPr marL="363538" indent="-363538"/>
            <a:r>
              <a:rPr lang="en-US" altLang="en-US" sz="2000"/>
              <a:t>Atmospheric air requirement for combustion reaction is assumed to have the following composition </a:t>
            </a:r>
          </a:p>
          <a:p>
            <a:pPr marL="363538" indent="-363538"/>
            <a:endParaRPr lang="en-US" altLang="en-US" sz="2000"/>
          </a:p>
          <a:p>
            <a:pPr marL="363538" indent="-363538"/>
            <a:endParaRPr lang="en-US" altLang="en-US" sz="2000"/>
          </a:p>
          <a:p>
            <a:pPr marL="363538" indent="-363538"/>
            <a:endParaRPr lang="en-US" altLang="en-US" sz="2000"/>
          </a:p>
          <a:p>
            <a:pPr marL="363538" indent="-363538"/>
            <a:endParaRPr lang="en-US" altLang="en-US" sz="2000"/>
          </a:p>
          <a:p>
            <a:pPr marL="363538" indent="-363538"/>
            <a:r>
              <a:rPr lang="en-US" altLang="en-US" sz="2000"/>
              <a:t>Theoretical air is defined as the quantity of air per unit mass of fuel which is sufficient on complete combustion to give CO</a:t>
            </a:r>
            <a:r>
              <a:rPr lang="en-US" altLang="en-US" sz="2000" baseline="-25000"/>
              <a:t>2</a:t>
            </a:r>
            <a:r>
              <a:rPr lang="en-US" altLang="en-US" sz="2000"/>
              <a:t>, H</a:t>
            </a:r>
            <a:r>
              <a:rPr lang="en-US" altLang="en-US" sz="2000" baseline="-25000"/>
              <a:t>2</a:t>
            </a:r>
            <a:r>
              <a:rPr lang="en-US" altLang="en-US" sz="2000"/>
              <a:t>O, SO</a:t>
            </a:r>
            <a:r>
              <a:rPr lang="en-US" altLang="en-US" sz="2000" baseline="-25000"/>
              <a:t>2</a:t>
            </a:r>
            <a:r>
              <a:rPr lang="en-US" altLang="en-US" sz="2000"/>
              <a:t> and N</a:t>
            </a:r>
            <a:r>
              <a:rPr lang="en-US" altLang="en-US" sz="2000" baseline="-25000"/>
              <a:t>2</a:t>
            </a:r>
            <a:r>
              <a:rPr lang="en-US" altLang="en-US" sz="2000"/>
              <a:t> as products…for the hypothetical reaction </a:t>
            </a:r>
          </a:p>
          <a:p>
            <a:pPr marL="363538" indent="-363538"/>
            <a:endParaRPr lang="en-US" altLang="en-US" sz="2000"/>
          </a:p>
          <a:p>
            <a:pPr marL="363538" indent="-363538">
              <a:buFontTx/>
              <a:buNone/>
            </a:pPr>
            <a:r>
              <a:rPr lang="en-US" altLang="en-US" sz="1800"/>
              <a:t>	</a:t>
            </a:r>
          </a:p>
          <a:p>
            <a:pPr marL="363538" indent="-363538">
              <a:buFontTx/>
              <a:buNone/>
            </a:pPr>
            <a:endParaRPr lang="en-US" altLang="en-US" sz="2000"/>
          </a:p>
          <a:p>
            <a:pPr marL="363538" indent="-363538"/>
            <a:r>
              <a:rPr lang="en-US" altLang="en-US" sz="2000"/>
              <a:t>Analyses of solid / liquid fuels are normally reported on a mass basis, while gaseous fuels are normally analysed on a volume basis.</a:t>
            </a:r>
          </a:p>
          <a:p>
            <a:pPr marL="363538" indent="-363538"/>
            <a:r>
              <a:rPr lang="en-US" altLang="en-US" sz="2000"/>
              <a:t>Standard Temperature &amp; Pressure (STP) </a:t>
            </a:r>
            <a:r>
              <a:rPr lang="en-US" altLang="en-US" sz="2000">
                <a:sym typeface="Wingdings" panose="05000000000000000000" pitchFamily="2" charset="2"/>
              </a:rPr>
              <a:t> 0</a:t>
            </a:r>
            <a:r>
              <a:rPr lang="en-US" altLang="en-US" sz="2000" baseline="40000">
                <a:sym typeface="Wingdings" panose="05000000000000000000" pitchFamily="2" charset="2"/>
              </a:rPr>
              <a:t>o</a:t>
            </a:r>
            <a:r>
              <a:rPr lang="en-US" altLang="en-US" sz="2000">
                <a:sym typeface="Wingdings" panose="05000000000000000000" pitchFamily="2" charset="2"/>
              </a:rPr>
              <a:t>C and 1 atm</a:t>
            </a:r>
            <a:r>
              <a:rPr lang="en-US" altLang="en-US" sz="1800"/>
              <a:t>	</a:t>
            </a:r>
            <a:r>
              <a:rPr lang="en-US" altLang="en-US" sz="2000"/>
              <a:t>unless stated</a:t>
            </a:r>
          </a:p>
        </p:txBody>
      </p:sp>
      <p:graphicFrame>
        <p:nvGraphicFramePr>
          <p:cNvPr id="7170" name="Object 11">
            <a:extLst>
              <a:ext uri="{FF2B5EF4-FFF2-40B4-BE49-F238E27FC236}">
                <a16:creationId xmlns:a16="http://schemas.microsoft.com/office/drawing/2014/main" id="{B1D03446-7099-4C1F-5979-647D44C32495}"/>
              </a:ext>
            </a:extLst>
          </p:cNvPr>
          <p:cNvGraphicFramePr>
            <a:graphicFrameLocks noGrp="1" noChangeAspect="1"/>
          </p:cNvGraphicFramePr>
          <p:nvPr>
            <p:ph sz="quarter" idx="2"/>
          </p:nvPr>
        </p:nvGraphicFramePr>
        <p:xfrm>
          <a:off x="990600" y="4648200"/>
          <a:ext cx="7391400" cy="655638"/>
        </p:xfrm>
        <a:graphic>
          <a:graphicData uri="http://schemas.openxmlformats.org/presentationml/2006/ole">
            <mc:AlternateContent xmlns:mc="http://schemas.openxmlformats.org/markup-compatibility/2006">
              <mc:Choice xmlns:v="urn:schemas-microsoft-com:vml" Requires="v">
                <p:oleObj name="Equation" r:id="rId3" imgW="4864100" imgH="431800" progId="Equation.3">
                  <p:embed/>
                </p:oleObj>
              </mc:Choice>
              <mc:Fallback>
                <p:oleObj name="Equation" r:id="rId3" imgW="4864100" imgH="431800" progId="Equation.3">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4648200"/>
                        <a:ext cx="7391400" cy="65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0635" name="Group 59">
            <a:extLst>
              <a:ext uri="{FF2B5EF4-FFF2-40B4-BE49-F238E27FC236}">
                <a16:creationId xmlns:a16="http://schemas.microsoft.com/office/drawing/2014/main" id="{FF7CC174-BC89-9661-E047-15D450E02B15}"/>
              </a:ext>
            </a:extLst>
          </p:cNvPr>
          <p:cNvGraphicFramePr>
            <a:graphicFrameLocks noGrp="1"/>
          </p:cNvGraphicFramePr>
          <p:nvPr/>
        </p:nvGraphicFramePr>
        <p:xfrm>
          <a:off x="1524000" y="2133600"/>
          <a:ext cx="6096000" cy="1152525"/>
        </p:xfrm>
        <a:graphic>
          <a:graphicData uri="http://schemas.openxmlformats.org/drawingml/2006/table">
            <a:tbl>
              <a:tblPr/>
              <a:tblGrid>
                <a:gridCol w="1524000">
                  <a:extLst>
                    <a:ext uri="{9D8B030D-6E8A-4147-A177-3AD203B41FA5}">
                      <a16:colId xmlns:a16="http://schemas.microsoft.com/office/drawing/2014/main" val="20000"/>
                    </a:ext>
                  </a:extLst>
                </a:gridCol>
                <a:gridCol w="2540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457351">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1800" b="1" i="0" u="none" strike="noStrike" cap="none" normalizeH="0" baseline="0">
                          <a:ln>
                            <a:noFill/>
                          </a:ln>
                          <a:solidFill>
                            <a:schemeClr val="tx1"/>
                          </a:solidFill>
                          <a:effectLst/>
                          <a:latin typeface="Times New Roman" pitchFamily="18" charset="0"/>
                        </a:rPr>
                        <a:t>Air %</a:t>
                      </a:r>
                    </a:p>
                  </a:txBody>
                  <a:tcPr marT="45735" marB="45735"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1800" b="1" i="0" u="none" strike="noStrike" cap="none" normalizeH="0" baseline="0">
                          <a:ln>
                            <a:noFill/>
                          </a:ln>
                          <a:solidFill>
                            <a:schemeClr val="tx1"/>
                          </a:solidFill>
                          <a:effectLst/>
                          <a:latin typeface="Times New Roman" pitchFamily="18" charset="0"/>
                        </a:rPr>
                        <a:t>By volume</a:t>
                      </a:r>
                    </a:p>
                  </a:txBody>
                  <a:tcPr marT="45735" marB="4573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1800" b="1" i="0" u="none" strike="noStrike" cap="none" normalizeH="0" baseline="0">
                          <a:ln>
                            <a:noFill/>
                          </a:ln>
                          <a:solidFill>
                            <a:schemeClr val="tx1"/>
                          </a:solidFill>
                          <a:effectLst/>
                          <a:latin typeface="Times New Roman" pitchFamily="18" charset="0"/>
                        </a:rPr>
                        <a:t>By weight</a:t>
                      </a:r>
                    </a:p>
                  </a:txBody>
                  <a:tcPr marT="45735" marB="45735"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695174">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1800" b="0" i="0" u="none" strike="noStrike" cap="none" normalizeH="0" baseline="0">
                          <a:ln>
                            <a:noFill/>
                          </a:ln>
                          <a:solidFill>
                            <a:schemeClr val="tx1"/>
                          </a:solidFill>
                          <a:effectLst/>
                          <a:latin typeface="Times New Roman" pitchFamily="18" charset="0"/>
                        </a:rPr>
                        <a:t>O</a:t>
                      </a:r>
                      <a:r>
                        <a:rPr kumimoji="0" lang="en-US" sz="1800" b="0" i="0" u="none" strike="noStrike" cap="none" normalizeH="0" baseline="-25000">
                          <a:ln>
                            <a:noFill/>
                          </a:ln>
                          <a:solidFill>
                            <a:schemeClr val="tx1"/>
                          </a:solidFill>
                          <a:effectLst/>
                          <a:latin typeface="Times New Roman" pitchFamily="18" charset="0"/>
                        </a:rPr>
                        <a:t>2</a:t>
                      </a:r>
                    </a:p>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1800" b="0" i="0" u="none" strike="noStrike" cap="none" normalizeH="0" baseline="0">
                          <a:ln>
                            <a:noFill/>
                          </a:ln>
                          <a:solidFill>
                            <a:schemeClr val="tx1"/>
                          </a:solidFill>
                          <a:effectLst/>
                          <a:latin typeface="Times New Roman" pitchFamily="18" charset="0"/>
                        </a:rPr>
                        <a:t>N</a:t>
                      </a:r>
                      <a:r>
                        <a:rPr kumimoji="0" lang="en-US" sz="1800" b="0" i="0" u="none" strike="noStrike" cap="none" normalizeH="0" baseline="-25000">
                          <a:ln>
                            <a:noFill/>
                          </a:ln>
                          <a:solidFill>
                            <a:schemeClr val="tx1"/>
                          </a:solidFill>
                          <a:effectLst/>
                          <a:latin typeface="Times New Roman" pitchFamily="18" charset="0"/>
                        </a:rPr>
                        <a:t>2</a:t>
                      </a:r>
                    </a:p>
                  </a:txBody>
                  <a:tcPr marT="45735" marB="45735"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1800" b="0" i="0" u="none" strike="noStrike" cap="none" normalizeH="0" baseline="0">
                          <a:ln>
                            <a:noFill/>
                          </a:ln>
                          <a:solidFill>
                            <a:schemeClr val="tx1"/>
                          </a:solidFill>
                          <a:effectLst/>
                          <a:latin typeface="Times New Roman" pitchFamily="18" charset="0"/>
                        </a:rPr>
                        <a:t>21</a:t>
                      </a:r>
                    </a:p>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1800" b="0" i="0" u="none" strike="noStrike" cap="none" normalizeH="0" baseline="0">
                          <a:ln>
                            <a:noFill/>
                          </a:ln>
                          <a:solidFill>
                            <a:schemeClr val="tx1"/>
                          </a:solidFill>
                          <a:effectLst/>
                          <a:latin typeface="Times New Roman" pitchFamily="18" charset="0"/>
                        </a:rPr>
                        <a:t>79</a:t>
                      </a:r>
                    </a:p>
                  </a:txBody>
                  <a:tcPr marT="45735" marB="4573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1800" b="0" i="0" u="none" strike="noStrike" cap="none" normalizeH="0" baseline="0" dirty="0">
                          <a:ln>
                            <a:noFill/>
                          </a:ln>
                          <a:solidFill>
                            <a:schemeClr val="tx1"/>
                          </a:solidFill>
                          <a:effectLst/>
                          <a:latin typeface="Times New Roman" pitchFamily="18" charset="0"/>
                        </a:rPr>
                        <a:t>23</a:t>
                      </a:r>
                    </a:p>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1800" b="0" i="0" u="none" strike="noStrike" cap="none" normalizeH="0" baseline="0" dirty="0">
                          <a:ln>
                            <a:noFill/>
                          </a:ln>
                          <a:solidFill>
                            <a:schemeClr val="tx1"/>
                          </a:solidFill>
                          <a:effectLst/>
                          <a:latin typeface="Times New Roman" pitchFamily="18" charset="0"/>
                        </a:rPr>
                        <a:t>77</a:t>
                      </a:r>
                    </a:p>
                  </a:txBody>
                  <a:tcPr marT="45735" marB="45735"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checkerboard(across)">
                                      <p:cBhvr>
                                        <p:cTn id="7" dur="500"/>
                                        <p:tgtEl>
                                          <p:spTgt spid="71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checkerboard(across)">
                                      <p:cBhvr>
                                        <p:cTn id="12" dur="500"/>
                                        <p:tgtEl>
                                          <p:spTgt spid="7171">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280635"/>
                                        </p:tgtEl>
                                        <p:attrNameLst>
                                          <p:attrName>style.visibility</p:attrName>
                                        </p:attrNameLst>
                                      </p:cBhvr>
                                      <p:to>
                                        <p:strVal val="visible"/>
                                      </p:to>
                                    </p:set>
                                    <p:animEffect transition="in" filter="checkerboard(across)">
                                      <p:cBhvr>
                                        <p:cTn id="15" dur="500"/>
                                        <p:tgtEl>
                                          <p:spTgt spid="28063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7171">
                                            <p:txEl>
                                              <p:pRg st="6" end="6"/>
                                            </p:txEl>
                                          </p:spTgt>
                                        </p:tgtEl>
                                        <p:attrNameLst>
                                          <p:attrName>style.visibility</p:attrName>
                                        </p:attrNameLst>
                                      </p:cBhvr>
                                      <p:to>
                                        <p:strVal val="visible"/>
                                      </p:to>
                                    </p:set>
                                    <p:animEffect transition="in" filter="checkerboard(across)">
                                      <p:cBhvr>
                                        <p:cTn id="20" dur="500"/>
                                        <p:tgtEl>
                                          <p:spTgt spid="7171">
                                            <p:txEl>
                                              <p:pRg st="6" end="6"/>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nodeType="clickEffect">
                                  <p:stCondLst>
                                    <p:cond delay="0"/>
                                  </p:stCondLst>
                                  <p:childTnLst>
                                    <p:set>
                                      <p:cBhvr>
                                        <p:cTn id="24" dur="1" fill="hold">
                                          <p:stCondLst>
                                            <p:cond delay="0"/>
                                          </p:stCondLst>
                                        </p:cTn>
                                        <p:tgtEl>
                                          <p:spTgt spid="7170"/>
                                        </p:tgtEl>
                                        <p:attrNameLst>
                                          <p:attrName>style.visibility</p:attrName>
                                        </p:attrNameLst>
                                      </p:cBhvr>
                                      <p:to>
                                        <p:strVal val="visible"/>
                                      </p:to>
                                    </p:set>
                                    <p:animEffect transition="in" filter="checkerboard(across)">
                                      <p:cBhvr>
                                        <p:cTn id="25" dur="500"/>
                                        <p:tgtEl>
                                          <p:spTgt spid="717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nodeType="clickEffect">
                                  <p:stCondLst>
                                    <p:cond delay="0"/>
                                  </p:stCondLst>
                                  <p:childTnLst>
                                    <p:set>
                                      <p:cBhvr>
                                        <p:cTn id="29" dur="1" fill="hold">
                                          <p:stCondLst>
                                            <p:cond delay="0"/>
                                          </p:stCondLst>
                                        </p:cTn>
                                        <p:tgtEl>
                                          <p:spTgt spid="7171">
                                            <p:txEl>
                                              <p:pRg st="10" end="10"/>
                                            </p:txEl>
                                          </p:spTgt>
                                        </p:tgtEl>
                                        <p:attrNameLst>
                                          <p:attrName>style.visibility</p:attrName>
                                        </p:attrNameLst>
                                      </p:cBhvr>
                                      <p:to>
                                        <p:strVal val="visible"/>
                                      </p:to>
                                    </p:set>
                                    <p:animEffect transition="in" filter="checkerboard(across)">
                                      <p:cBhvr>
                                        <p:cTn id="30" dur="500"/>
                                        <p:tgtEl>
                                          <p:spTgt spid="7171">
                                            <p:txEl>
                                              <p:pRg st="10" end="10"/>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 presetClass="entr" presetSubtype="10" fill="hold" nodeType="clickEffect">
                                  <p:stCondLst>
                                    <p:cond delay="0"/>
                                  </p:stCondLst>
                                  <p:childTnLst>
                                    <p:set>
                                      <p:cBhvr>
                                        <p:cTn id="34" dur="1" fill="hold">
                                          <p:stCondLst>
                                            <p:cond delay="0"/>
                                          </p:stCondLst>
                                        </p:cTn>
                                        <p:tgtEl>
                                          <p:spTgt spid="7171">
                                            <p:txEl>
                                              <p:pRg st="11" end="11"/>
                                            </p:txEl>
                                          </p:spTgt>
                                        </p:tgtEl>
                                        <p:attrNameLst>
                                          <p:attrName>style.visibility</p:attrName>
                                        </p:attrNameLst>
                                      </p:cBhvr>
                                      <p:to>
                                        <p:strVal val="visible"/>
                                      </p:to>
                                    </p:set>
                                    <p:animEffect transition="in" filter="checkerboard(across)">
                                      <p:cBhvr>
                                        <p:cTn id="35" dur="500"/>
                                        <p:tgtEl>
                                          <p:spTgt spid="717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50">
            <a:extLst>
              <a:ext uri="{FF2B5EF4-FFF2-40B4-BE49-F238E27FC236}">
                <a16:creationId xmlns:a16="http://schemas.microsoft.com/office/drawing/2014/main" id="{6568FF77-92E4-961F-52F5-5593D92259E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7347" name="Rectangle 51">
            <a:extLst>
              <a:ext uri="{FF2B5EF4-FFF2-40B4-BE49-F238E27FC236}">
                <a16:creationId xmlns:a16="http://schemas.microsoft.com/office/drawing/2014/main" id="{3F8AA02C-9861-C638-8D40-AE8B5E60D268}"/>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7348" name="Rectangle 52">
            <a:extLst>
              <a:ext uri="{FF2B5EF4-FFF2-40B4-BE49-F238E27FC236}">
                <a16:creationId xmlns:a16="http://schemas.microsoft.com/office/drawing/2014/main" id="{48929393-098C-FCBA-546D-6FA4662E07BA}"/>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7349" name="Rectangle 53">
            <a:extLst>
              <a:ext uri="{FF2B5EF4-FFF2-40B4-BE49-F238E27FC236}">
                <a16:creationId xmlns:a16="http://schemas.microsoft.com/office/drawing/2014/main" id="{92B43D23-A836-D36B-6F88-E73CAADB882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7350" name="Rectangle 54">
            <a:extLst>
              <a:ext uri="{FF2B5EF4-FFF2-40B4-BE49-F238E27FC236}">
                <a16:creationId xmlns:a16="http://schemas.microsoft.com/office/drawing/2014/main" id="{E2666819-C7FB-8DCF-F6C5-CBB89F6AA7DD}"/>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7351" name="Rectangle 55">
            <a:extLst>
              <a:ext uri="{FF2B5EF4-FFF2-40B4-BE49-F238E27FC236}">
                <a16:creationId xmlns:a16="http://schemas.microsoft.com/office/drawing/2014/main" id="{4EC05FAB-F968-1B19-BD95-56FD72681B64}"/>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4520" name="Rectangle 56">
            <a:extLst>
              <a:ext uri="{FF2B5EF4-FFF2-40B4-BE49-F238E27FC236}">
                <a16:creationId xmlns:a16="http://schemas.microsoft.com/office/drawing/2014/main" id="{77FA5F3C-5F22-CD79-C6FC-CE2325EDDD4D}"/>
              </a:ext>
            </a:extLst>
          </p:cNvPr>
          <p:cNvSpPr>
            <a:spLocks noGrp="1" noChangeArrowheads="1"/>
          </p:cNvSpPr>
          <p:nvPr>
            <p:ph type="body" sz="half" idx="1"/>
          </p:nvPr>
        </p:nvSpPr>
        <p:spPr>
          <a:xfrm>
            <a:off x="533400" y="990600"/>
            <a:ext cx="8305800" cy="5715000"/>
          </a:xfrm>
          <a:noFill/>
          <a:ln>
            <a:solidFill>
              <a:schemeClr val="tx1"/>
            </a:solidFill>
            <a:miter lim="800000"/>
            <a:headEnd/>
            <a:tailEnd/>
          </a:ln>
        </p:spPr>
        <p:txBody>
          <a:bodyPr/>
          <a:lstStyle/>
          <a:p>
            <a:r>
              <a:rPr lang="en-US" altLang="en-US" sz="2000"/>
              <a:t>Gravimetric or weight or mass analysis…….. Mass fraction </a:t>
            </a:r>
            <a:r>
              <a:rPr lang="en-US" altLang="en-US" sz="2000">
                <a:sym typeface="Wingdings" panose="05000000000000000000" pitchFamily="2" charset="2"/>
              </a:rPr>
              <a:t> </a:t>
            </a:r>
            <a:r>
              <a:rPr lang="en-US" altLang="en-US" sz="2000"/>
              <a:t>x</a:t>
            </a:r>
            <a:r>
              <a:rPr lang="en-US" altLang="en-US" sz="2000" baseline="-25000"/>
              <a:t>i</a:t>
            </a:r>
          </a:p>
          <a:p>
            <a:r>
              <a:rPr lang="en-US" altLang="en-US" sz="2000"/>
              <a:t>Volumetric analysis…….. Mole fraction </a:t>
            </a:r>
            <a:r>
              <a:rPr lang="en-US" altLang="en-US" sz="2000">
                <a:sym typeface="Wingdings" panose="05000000000000000000" pitchFamily="2" charset="2"/>
              </a:rPr>
              <a:t>  y</a:t>
            </a:r>
            <a:r>
              <a:rPr lang="en-US" altLang="en-US" sz="2000" baseline="-25000"/>
              <a:t>i</a:t>
            </a:r>
            <a:endParaRPr lang="en-US" altLang="en-US" sz="2000"/>
          </a:p>
          <a:p>
            <a:pPr lvl="1"/>
            <a:endParaRPr lang="en-US" altLang="en-US" sz="2000"/>
          </a:p>
          <a:p>
            <a:pPr lvl="1"/>
            <a:endParaRPr lang="en-US" altLang="en-US"/>
          </a:p>
          <a:p>
            <a:pPr lvl="1"/>
            <a:endParaRPr lang="en-US" altLang="en-US"/>
          </a:p>
          <a:p>
            <a:pPr lvl="1"/>
            <a:endParaRPr lang="en-US" altLang="en-US"/>
          </a:p>
          <a:p>
            <a:pPr lvl="1"/>
            <a:endParaRPr lang="en-US" altLang="en-US"/>
          </a:p>
          <a:p>
            <a:pPr lvl="1"/>
            <a:endParaRPr lang="en-US" altLang="en-US" sz="2000"/>
          </a:p>
          <a:p>
            <a:pPr lvl="1"/>
            <a:endParaRPr lang="en-US" altLang="en-US" sz="2000"/>
          </a:p>
          <a:p>
            <a:pPr lvl="1"/>
            <a:r>
              <a:rPr lang="en-US" altLang="en-US" sz="2000"/>
              <a:t>Conversion of gravimetric analysis to volumetric analysis and vice-versa</a:t>
            </a:r>
          </a:p>
          <a:p>
            <a:pPr lvl="1"/>
            <a:endParaRPr lang="en-US" altLang="en-US" sz="2000"/>
          </a:p>
        </p:txBody>
      </p:sp>
      <p:sp>
        <p:nvSpPr>
          <p:cNvPr id="57353" name="Rectangle 57">
            <a:extLst>
              <a:ext uri="{FF2B5EF4-FFF2-40B4-BE49-F238E27FC236}">
                <a16:creationId xmlns:a16="http://schemas.microsoft.com/office/drawing/2014/main" id="{3B92216A-EC3A-5669-4494-C3A7C081826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7354" name="Rectangle 58">
            <a:extLst>
              <a:ext uri="{FF2B5EF4-FFF2-40B4-BE49-F238E27FC236}">
                <a16:creationId xmlns:a16="http://schemas.microsoft.com/office/drawing/2014/main" id="{BEBF5433-351A-FC48-45EF-39FC144709F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7355" name="Rectangle 59">
            <a:extLst>
              <a:ext uri="{FF2B5EF4-FFF2-40B4-BE49-F238E27FC236}">
                <a16:creationId xmlns:a16="http://schemas.microsoft.com/office/drawing/2014/main" id="{062A68A0-A0A8-ECBB-4D17-98F73C1F60F6}"/>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7356" name="Rectangle 60">
            <a:extLst>
              <a:ext uri="{FF2B5EF4-FFF2-40B4-BE49-F238E27FC236}">
                <a16:creationId xmlns:a16="http://schemas.microsoft.com/office/drawing/2014/main" id="{A021FD04-DD8E-8770-BBCB-A8628E595835}"/>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7357" name="Rectangle 61">
            <a:extLst>
              <a:ext uri="{FF2B5EF4-FFF2-40B4-BE49-F238E27FC236}">
                <a16:creationId xmlns:a16="http://schemas.microsoft.com/office/drawing/2014/main" id="{057BB794-40FD-8ECD-22E7-785DB5E3907B}"/>
              </a:ext>
            </a:extLst>
          </p:cNvPr>
          <p:cNvSpPr>
            <a:spLocks noChangeArrowheads="1"/>
          </p:cNvSpPr>
          <p:nvPr/>
        </p:nvSpPr>
        <p:spPr bwMode="auto">
          <a:xfrm>
            <a:off x="0" y="32242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7358" name="Rectangle 62">
            <a:extLst>
              <a:ext uri="{FF2B5EF4-FFF2-40B4-BE49-F238E27FC236}">
                <a16:creationId xmlns:a16="http://schemas.microsoft.com/office/drawing/2014/main" id="{18CF9CBF-DAFC-4025-3855-F68B5B510478}"/>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7359" name="Rectangle 63">
            <a:extLst>
              <a:ext uri="{FF2B5EF4-FFF2-40B4-BE49-F238E27FC236}">
                <a16:creationId xmlns:a16="http://schemas.microsoft.com/office/drawing/2014/main" id="{F6901A09-B2D1-A95F-F88F-C99AE939FD21}"/>
              </a:ext>
            </a:extLst>
          </p:cNvPr>
          <p:cNvSpPr>
            <a:spLocks noChangeArrowheads="1"/>
          </p:cNvSpPr>
          <p:nvPr/>
        </p:nvSpPr>
        <p:spPr bwMode="auto">
          <a:xfrm>
            <a:off x="2971800" y="2438400"/>
            <a:ext cx="2133600" cy="990600"/>
          </a:xfrm>
          <a:prstGeom prst="rect">
            <a:avLst/>
          </a:prstGeom>
          <a:solidFill>
            <a:schemeClr val="accent1"/>
          </a:solidFill>
          <a:ln w="12700">
            <a:solidFill>
              <a:schemeClr val="tx1"/>
            </a:solidFill>
            <a:miter lim="800000"/>
            <a:headEnd type="none" w="sm" len="sm"/>
            <a:tailEnd type="none" w="sm" len="sm"/>
          </a:ln>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000" b="1" i="1" baseline="0"/>
              <a:t>Combustor</a:t>
            </a:r>
          </a:p>
        </p:txBody>
      </p:sp>
      <p:sp>
        <p:nvSpPr>
          <p:cNvPr id="57360" name="Line 64">
            <a:extLst>
              <a:ext uri="{FF2B5EF4-FFF2-40B4-BE49-F238E27FC236}">
                <a16:creationId xmlns:a16="http://schemas.microsoft.com/office/drawing/2014/main" id="{C18E98EC-CF6F-E4CE-076E-3B32A8F33BD4}"/>
              </a:ext>
            </a:extLst>
          </p:cNvPr>
          <p:cNvSpPr>
            <a:spLocks noChangeShapeType="1"/>
          </p:cNvSpPr>
          <p:nvPr/>
        </p:nvSpPr>
        <p:spPr bwMode="auto">
          <a:xfrm>
            <a:off x="1371600" y="2819400"/>
            <a:ext cx="1600200" cy="0"/>
          </a:xfrm>
          <a:prstGeom prst="line">
            <a:avLst/>
          </a:prstGeom>
          <a:noFill/>
          <a:ln w="25400">
            <a:solidFill>
              <a:schemeClr val="tx1"/>
            </a:solidFill>
            <a:round/>
            <a:headEnd type="none" w="sm" len="sm"/>
            <a:tailEnd type="stealth" w="lg" len="lg"/>
          </a:ln>
          <a:extLst>
            <a:ext uri="{909E8E84-426E-40DD-AFC4-6F175D3DCCD1}">
              <a14:hiddenFill xmlns:a14="http://schemas.microsoft.com/office/drawing/2010/main">
                <a:noFill/>
              </a14:hiddenFill>
            </a:ext>
          </a:extLst>
        </p:spPr>
        <p:txBody>
          <a:bodyPr wrap="none"/>
          <a:lstStyle/>
          <a:p>
            <a:endParaRPr lang="en-MY"/>
          </a:p>
        </p:txBody>
      </p:sp>
      <p:sp>
        <p:nvSpPr>
          <p:cNvPr id="57361" name="Line 65">
            <a:extLst>
              <a:ext uri="{FF2B5EF4-FFF2-40B4-BE49-F238E27FC236}">
                <a16:creationId xmlns:a16="http://schemas.microsoft.com/office/drawing/2014/main" id="{558DBAAD-4182-EB0D-BF62-2968D2E7E1AC}"/>
              </a:ext>
            </a:extLst>
          </p:cNvPr>
          <p:cNvSpPr>
            <a:spLocks noChangeShapeType="1"/>
          </p:cNvSpPr>
          <p:nvPr/>
        </p:nvSpPr>
        <p:spPr bwMode="auto">
          <a:xfrm>
            <a:off x="1371600" y="3124200"/>
            <a:ext cx="1600200" cy="0"/>
          </a:xfrm>
          <a:prstGeom prst="line">
            <a:avLst/>
          </a:prstGeom>
          <a:noFill/>
          <a:ln w="25400">
            <a:solidFill>
              <a:schemeClr val="tx1"/>
            </a:solidFill>
            <a:round/>
            <a:headEnd type="none" w="sm" len="sm"/>
            <a:tailEnd type="stealth" w="lg" len="lg"/>
          </a:ln>
          <a:extLst>
            <a:ext uri="{909E8E84-426E-40DD-AFC4-6F175D3DCCD1}">
              <a14:hiddenFill xmlns:a14="http://schemas.microsoft.com/office/drawing/2010/main">
                <a:noFill/>
              </a14:hiddenFill>
            </a:ext>
          </a:extLst>
        </p:spPr>
        <p:txBody>
          <a:bodyPr wrap="none"/>
          <a:lstStyle/>
          <a:p>
            <a:endParaRPr lang="en-MY"/>
          </a:p>
        </p:txBody>
      </p:sp>
      <p:sp>
        <p:nvSpPr>
          <p:cNvPr id="57362" name="Text Box 66">
            <a:extLst>
              <a:ext uri="{FF2B5EF4-FFF2-40B4-BE49-F238E27FC236}">
                <a16:creationId xmlns:a16="http://schemas.microsoft.com/office/drawing/2014/main" id="{32242332-32C8-05C0-038B-061E20185259}"/>
              </a:ext>
            </a:extLst>
          </p:cNvPr>
          <p:cNvSpPr txBox="1">
            <a:spLocks noChangeArrowheads="1"/>
          </p:cNvSpPr>
          <p:nvPr/>
        </p:nvSpPr>
        <p:spPr bwMode="auto">
          <a:xfrm>
            <a:off x="533400" y="2590800"/>
            <a:ext cx="84455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1" baseline="0"/>
              <a:t>    Fuel</a:t>
            </a:r>
          </a:p>
          <a:p>
            <a:pPr>
              <a:spcBef>
                <a:spcPct val="0"/>
              </a:spcBef>
              <a:buClrTx/>
              <a:buFontTx/>
              <a:buNone/>
            </a:pPr>
            <a:r>
              <a:rPr lang="en-US" altLang="en-US" sz="1800" b="1" baseline="0"/>
              <a:t>    Air</a:t>
            </a:r>
            <a:endParaRPr lang="en-US" altLang="en-US" sz="1400" b="1" baseline="0"/>
          </a:p>
          <a:p>
            <a:pPr>
              <a:spcBef>
                <a:spcPct val="0"/>
              </a:spcBef>
              <a:buClrTx/>
              <a:buFontTx/>
              <a:buNone/>
            </a:pPr>
            <a:endParaRPr lang="en-US" altLang="en-US" sz="1400" b="1" baseline="-25000"/>
          </a:p>
        </p:txBody>
      </p:sp>
      <p:sp>
        <p:nvSpPr>
          <p:cNvPr id="57363" name="Line 67">
            <a:extLst>
              <a:ext uri="{FF2B5EF4-FFF2-40B4-BE49-F238E27FC236}">
                <a16:creationId xmlns:a16="http://schemas.microsoft.com/office/drawing/2014/main" id="{3E136EE2-3654-CC3E-2EED-49751D488E22}"/>
              </a:ext>
            </a:extLst>
          </p:cNvPr>
          <p:cNvSpPr>
            <a:spLocks noChangeShapeType="1"/>
          </p:cNvSpPr>
          <p:nvPr/>
        </p:nvSpPr>
        <p:spPr bwMode="auto">
          <a:xfrm>
            <a:off x="5105400" y="2895600"/>
            <a:ext cx="838200" cy="0"/>
          </a:xfrm>
          <a:prstGeom prst="line">
            <a:avLst/>
          </a:prstGeom>
          <a:noFill/>
          <a:ln w="25400">
            <a:solidFill>
              <a:schemeClr val="tx1"/>
            </a:solidFill>
            <a:round/>
            <a:headEnd type="none" w="sm" len="sm"/>
            <a:tailEnd type="stealth" w="lg" len="lg"/>
          </a:ln>
          <a:extLst>
            <a:ext uri="{909E8E84-426E-40DD-AFC4-6F175D3DCCD1}">
              <a14:hiddenFill xmlns:a14="http://schemas.microsoft.com/office/drawing/2010/main">
                <a:noFill/>
              </a14:hiddenFill>
            </a:ext>
          </a:extLst>
        </p:spPr>
        <p:txBody>
          <a:bodyPr wrap="none"/>
          <a:lstStyle/>
          <a:p>
            <a:endParaRPr lang="en-MY"/>
          </a:p>
        </p:txBody>
      </p:sp>
      <p:sp>
        <p:nvSpPr>
          <p:cNvPr id="57364" name="Text Box 68">
            <a:extLst>
              <a:ext uri="{FF2B5EF4-FFF2-40B4-BE49-F238E27FC236}">
                <a16:creationId xmlns:a16="http://schemas.microsoft.com/office/drawing/2014/main" id="{CEE530F3-A3AE-12C2-6E0E-664445A2E8F6}"/>
              </a:ext>
            </a:extLst>
          </p:cNvPr>
          <p:cNvSpPr txBox="1">
            <a:spLocks noChangeArrowheads="1"/>
          </p:cNvSpPr>
          <p:nvPr/>
        </p:nvSpPr>
        <p:spPr bwMode="auto">
          <a:xfrm>
            <a:off x="5943600" y="2362200"/>
            <a:ext cx="2514600" cy="1203325"/>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1" baseline="0"/>
              <a:t>Combustion products</a:t>
            </a:r>
          </a:p>
          <a:p>
            <a:pPr>
              <a:spcBef>
                <a:spcPct val="0"/>
              </a:spcBef>
              <a:buClrTx/>
              <a:buFontTx/>
              <a:buNone/>
            </a:pPr>
            <a:endParaRPr lang="en-US" altLang="en-US" sz="1800" b="1" baseline="0"/>
          </a:p>
          <a:p>
            <a:pPr>
              <a:spcBef>
                <a:spcPct val="0"/>
              </a:spcBef>
              <a:buClrTx/>
              <a:buFontTx/>
              <a:buNone/>
            </a:pPr>
            <a:r>
              <a:rPr lang="en-US" altLang="en-US" sz="1800" b="1" baseline="0"/>
              <a:t>CO</a:t>
            </a:r>
            <a:r>
              <a:rPr lang="en-US" altLang="en-US" sz="1800" b="1" baseline="-25000"/>
              <a:t>2 </a:t>
            </a:r>
            <a:r>
              <a:rPr lang="en-US" altLang="en-US" sz="1800" b="1" baseline="0"/>
              <a:t>, H</a:t>
            </a:r>
            <a:r>
              <a:rPr lang="en-US" altLang="en-US" sz="1800" b="1" baseline="-25000"/>
              <a:t>2</a:t>
            </a:r>
            <a:r>
              <a:rPr lang="en-US" altLang="en-US" sz="1800" b="1" baseline="0"/>
              <a:t>O , O</a:t>
            </a:r>
            <a:r>
              <a:rPr lang="en-US" altLang="en-US" sz="1800" b="1" baseline="-25000"/>
              <a:t>2 </a:t>
            </a:r>
            <a:r>
              <a:rPr lang="en-US" altLang="en-US" sz="1800" b="1" baseline="0"/>
              <a:t>, N</a:t>
            </a:r>
            <a:r>
              <a:rPr lang="en-US" altLang="en-US" sz="1800" b="1" baseline="-25000"/>
              <a:t>2 </a:t>
            </a:r>
            <a:r>
              <a:rPr lang="en-US" altLang="en-US" sz="1800" b="1" baseline="0"/>
              <a:t>, CO</a:t>
            </a:r>
          </a:p>
          <a:p>
            <a:pPr>
              <a:spcBef>
                <a:spcPct val="0"/>
              </a:spcBef>
              <a:buClrTx/>
              <a:buFontTx/>
              <a:buNone/>
            </a:pPr>
            <a:r>
              <a:rPr lang="en-US" altLang="en-US" sz="1800" b="1" baseline="0"/>
              <a:t>H</a:t>
            </a:r>
            <a:r>
              <a:rPr lang="en-US" altLang="en-US" sz="1800" b="1" baseline="-25000"/>
              <a:t>2 </a:t>
            </a:r>
            <a:r>
              <a:rPr lang="en-US" altLang="en-US" sz="1800" b="1" baseline="0"/>
              <a:t>, C</a:t>
            </a:r>
            <a:r>
              <a:rPr lang="en-US" altLang="en-US" sz="1800" b="1" baseline="-25000"/>
              <a:t>w</a:t>
            </a:r>
            <a:r>
              <a:rPr lang="en-US" altLang="en-US" sz="1800" b="1" baseline="0"/>
              <a:t>H</a:t>
            </a:r>
            <a:r>
              <a:rPr lang="en-US" altLang="en-US" sz="1800" b="1" baseline="-25000"/>
              <a:t>v </a:t>
            </a:r>
            <a:r>
              <a:rPr lang="en-US" altLang="en-US" sz="1800" b="1" baseline="0"/>
              <a:t>, SO</a:t>
            </a:r>
            <a:r>
              <a:rPr lang="en-US" altLang="en-US" sz="1800" b="1" baseline="-25000"/>
              <a:t>2</a:t>
            </a:r>
            <a:r>
              <a:rPr lang="en-US" altLang="en-US" sz="1800" b="1" baseline="0"/>
              <a:t>  etc</a:t>
            </a:r>
          </a:p>
        </p:txBody>
      </p:sp>
      <p:sp>
        <p:nvSpPr>
          <p:cNvPr id="57365" name="Line 69">
            <a:extLst>
              <a:ext uri="{FF2B5EF4-FFF2-40B4-BE49-F238E27FC236}">
                <a16:creationId xmlns:a16="http://schemas.microsoft.com/office/drawing/2014/main" id="{27322C5B-836C-B16F-8507-80D92C8724B3}"/>
              </a:ext>
            </a:extLst>
          </p:cNvPr>
          <p:cNvSpPr>
            <a:spLocks noChangeShapeType="1"/>
          </p:cNvSpPr>
          <p:nvPr/>
        </p:nvSpPr>
        <p:spPr bwMode="auto">
          <a:xfrm>
            <a:off x="7086600" y="3581400"/>
            <a:ext cx="0" cy="457200"/>
          </a:xfrm>
          <a:prstGeom prst="line">
            <a:avLst/>
          </a:prstGeom>
          <a:noFill/>
          <a:ln w="12700">
            <a:solidFill>
              <a:schemeClr val="tx1"/>
            </a:solidFill>
            <a:round/>
            <a:headEnd type="none" w="sm" len="sm"/>
            <a:tailEnd type="stealth" w="lg" len="lg"/>
          </a:ln>
          <a:extLst>
            <a:ext uri="{909E8E84-426E-40DD-AFC4-6F175D3DCCD1}">
              <a14:hiddenFill xmlns:a14="http://schemas.microsoft.com/office/drawing/2010/main">
                <a:noFill/>
              </a14:hiddenFill>
            </a:ext>
          </a:extLst>
        </p:spPr>
        <p:txBody>
          <a:bodyPr wrap="none"/>
          <a:lstStyle/>
          <a:p>
            <a:endParaRPr lang="en-MY"/>
          </a:p>
        </p:txBody>
      </p:sp>
      <p:sp>
        <p:nvSpPr>
          <p:cNvPr id="57366" name="Text Box 70">
            <a:extLst>
              <a:ext uri="{FF2B5EF4-FFF2-40B4-BE49-F238E27FC236}">
                <a16:creationId xmlns:a16="http://schemas.microsoft.com/office/drawing/2014/main" id="{93D01A11-FE32-6036-1C8C-3D4EEAF0A154}"/>
              </a:ext>
            </a:extLst>
          </p:cNvPr>
          <p:cNvSpPr txBox="1">
            <a:spLocks noChangeArrowheads="1"/>
          </p:cNvSpPr>
          <p:nvPr/>
        </p:nvSpPr>
        <p:spPr bwMode="auto">
          <a:xfrm>
            <a:off x="6477000" y="3962400"/>
            <a:ext cx="1270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1" baseline="0"/>
              <a:t>   Analysis</a:t>
            </a:r>
          </a:p>
          <a:p>
            <a:pPr>
              <a:spcBef>
                <a:spcPct val="0"/>
              </a:spcBef>
              <a:buClrTx/>
              <a:buFontTx/>
              <a:buChar char="-"/>
            </a:pPr>
            <a:r>
              <a:rPr lang="en-US" altLang="en-US" sz="1800" b="1" baseline="0"/>
              <a:t>  </a:t>
            </a:r>
            <a:r>
              <a:rPr lang="en-US" altLang="en-US" sz="1800" baseline="0"/>
              <a:t>Dry basis</a:t>
            </a:r>
          </a:p>
          <a:p>
            <a:pPr>
              <a:spcBef>
                <a:spcPct val="0"/>
              </a:spcBef>
              <a:buClrTx/>
              <a:buFontTx/>
              <a:buChar char="-"/>
            </a:pPr>
            <a:r>
              <a:rPr lang="en-US" altLang="en-US" sz="1800" baseline="0"/>
              <a:t>  Wet basis</a:t>
            </a:r>
          </a:p>
        </p:txBody>
      </p:sp>
      <p:graphicFrame>
        <p:nvGraphicFramePr>
          <p:cNvPr id="64535" name="Object 71">
            <a:extLst>
              <a:ext uri="{FF2B5EF4-FFF2-40B4-BE49-F238E27FC236}">
                <a16:creationId xmlns:a16="http://schemas.microsoft.com/office/drawing/2014/main" id="{54E690AB-7EF5-C6C4-589C-0AA026CF85B0}"/>
              </a:ext>
            </a:extLst>
          </p:cNvPr>
          <p:cNvGraphicFramePr>
            <a:graphicFrameLocks noChangeAspect="1"/>
          </p:cNvGraphicFramePr>
          <p:nvPr/>
        </p:nvGraphicFramePr>
        <p:xfrm>
          <a:off x="3276600" y="5562600"/>
          <a:ext cx="2057400" cy="874713"/>
        </p:xfrm>
        <a:graphic>
          <a:graphicData uri="http://schemas.openxmlformats.org/presentationml/2006/ole">
            <mc:AlternateContent xmlns:mc="http://schemas.openxmlformats.org/markup-compatibility/2006">
              <mc:Choice xmlns:v="urn:schemas-microsoft-com:vml" Requires="v">
                <p:oleObj name="Equation" r:id="rId3" imgW="1016000" imgH="431800" progId="Equation.3">
                  <p:embed/>
                </p:oleObj>
              </mc:Choice>
              <mc:Fallback>
                <p:oleObj name="Equation" r:id="rId3" imgW="1016000" imgH="431800" progId="Equation.3">
                  <p:embed/>
                  <p:pic>
                    <p:nvPicPr>
                      <p:cNvPr id="0" name="Object 7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5562600"/>
                        <a:ext cx="20574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7368" name="Rectangle 75">
            <a:extLst>
              <a:ext uri="{FF2B5EF4-FFF2-40B4-BE49-F238E27FC236}">
                <a16:creationId xmlns:a16="http://schemas.microsoft.com/office/drawing/2014/main" id="{249F5BA8-27C1-89F9-A91C-3BC6006DBC69}"/>
              </a:ext>
            </a:extLst>
          </p:cNvPr>
          <p:cNvSpPr>
            <a:spLocks noChangeArrowheads="1"/>
          </p:cNvSpPr>
          <p:nvPr/>
        </p:nvSpPr>
        <p:spPr bwMode="auto">
          <a:xfrm>
            <a:off x="457200" y="304800"/>
            <a:ext cx="8382000" cy="533400"/>
          </a:xfrm>
          <a:prstGeom prst="rect">
            <a:avLst/>
          </a:prstGeom>
          <a:solidFill>
            <a:srgbClr val="C0C0C0"/>
          </a:solidFill>
          <a:ln w="9525">
            <a:solidFill>
              <a:schemeClr val="tx1"/>
            </a:solidFill>
            <a:miter lim="800000"/>
            <a:headEnd/>
            <a:tailEnd/>
          </a:ln>
        </p:spPr>
        <p:txBody>
          <a:bodyPr lIns="92075" tIns="46038" rIns="92075" bIns="46038"/>
          <a:lstStyle>
            <a:lvl1pPr marL="342900" indent="-342900">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buFontTx/>
              <a:buNone/>
            </a:pPr>
            <a:r>
              <a:rPr lang="en-US" altLang="en-US" sz="2800" b="1" i="1" baseline="0"/>
              <a:t>Fuel and flue gases composition analysis</a:t>
            </a:r>
          </a:p>
        </p:txBody>
      </p:sp>
      <p:sp>
        <p:nvSpPr>
          <p:cNvPr id="25" name="TextBox 24">
            <a:extLst>
              <a:ext uri="{FF2B5EF4-FFF2-40B4-BE49-F238E27FC236}">
                <a16:creationId xmlns:a16="http://schemas.microsoft.com/office/drawing/2014/main" id="{40C4A79E-3BE6-C2E7-D2FA-0A2375371583}"/>
              </a:ext>
            </a:extLst>
          </p:cNvPr>
          <p:cNvSpPr txBox="1">
            <a:spLocks noChangeArrowheads="1"/>
          </p:cNvSpPr>
          <p:nvPr/>
        </p:nvSpPr>
        <p:spPr bwMode="auto">
          <a:xfrm>
            <a:off x="5122863" y="5845175"/>
            <a:ext cx="23066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400" baseline="0">
                <a:solidFill>
                  <a:srgbClr val="FF0000"/>
                </a:solidFill>
              </a:rPr>
              <a:t>Mass balance  (Eq 3.3-7 &amp;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4520">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45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3AC3DB3D-5A6B-379B-4610-940E8E8DDA14}"/>
              </a:ext>
            </a:extLst>
          </p:cNvPr>
          <p:cNvSpPr>
            <a:spLocks noGrp="1" noChangeArrowheads="1"/>
          </p:cNvSpPr>
          <p:nvPr>
            <p:ph type="title"/>
          </p:nvPr>
        </p:nvSpPr>
        <p:spPr>
          <a:xfrm>
            <a:off x="0" y="0"/>
            <a:ext cx="9144000" cy="762000"/>
          </a:xfrm>
        </p:spPr>
        <p:txBody>
          <a:bodyPr anchor="ctr"/>
          <a:lstStyle/>
          <a:p>
            <a:pPr algn="ctr"/>
            <a:r>
              <a:rPr lang="en-GB" altLang="en-US" sz="2800" b="1" i="0">
                <a:solidFill>
                  <a:srgbClr val="C00000"/>
                </a:solidFill>
                <a:latin typeface="Arial" panose="020B0604020202020204" pitchFamily="34" charset="0"/>
                <a:cs typeface="Arial" panose="020B0604020202020204" pitchFamily="34" charset="0"/>
              </a:rPr>
              <a:t>Flue Gas Measurement Techniques</a:t>
            </a:r>
            <a:endParaRPr lang="en-US" altLang="en-US" sz="2800" b="1" i="0">
              <a:solidFill>
                <a:srgbClr val="C00000"/>
              </a:solidFill>
              <a:latin typeface="Arial" panose="020B0604020202020204" pitchFamily="34" charset="0"/>
              <a:cs typeface="Arial" panose="020B0604020202020204" pitchFamily="34" charset="0"/>
            </a:endParaRPr>
          </a:p>
        </p:txBody>
      </p:sp>
      <p:sp>
        <p:nvSpPr>
          <p:cNvPr id="59395" name="Rectangle 3">
            <a:extLst>
              <a:ext uri="{FF2B5EF4-FFF2-40B4-BE49-F238E27FC236}">
                <a16:creationId xmlns:a16="http://schemas.microsoft.com/office/drawing/2014/main" id="{84F2A03D-B9CC-9960-8E9A-23832F0A526D}"/>
              </a:ext>
            </a:extLst>
          </p:cNvPr>
          <p:cNvSpPr>
            <a:spLocks noGrp="1" noChangeArrowheads="1"/>
          </p:cNvSpPr>
          <p:nvPr>
            <p:ph type="body" idx="1"/>
          </p:nvPr>
        </p:nvSpPr>
        <p:spPr>
          <a:xfrm>
            <a:off x="304800" y="762000"/>
            <a:ext cx="8458200" cy="5334000"/>
          </a:xfrm>
          <a:noFill/>
        </p:spPr>
        <p:txBody>
          <a:bodyPr/>
          <a:lstStyle/>
          <a:p>
            <a:pPr marL="266700" indent="-266700">
              <a:lnSpc>
                <a:spcPct val="80000"/>
              </a:lnSpc>
              <a:tabLst>
                <a:tab pos="266700" algn="l"/>
              </a:tabLst>
            </a:pPr>
            <a:r>
              <a:rPr lang="en-US" altLang="en-US" sz="1800">
                <a:latin typeface="Arial" panose="020B0604020202020204" pitchFamily="34" charset="0"/>
                <a:cs typeface="Arial" panose="020B0604020202020204" pitchFamily="34" charset="0"/>
              </a:rPr>
              <a:t>Chemical Absorption Method </a:t>
            </a:r>
          </a:p>
          <a:p>
            <a:pPr marL="266700" indent="-266700">
              <a:lnSpc>
                <a:spcPct val="80000"/>
              </a:lnSpc>
              <a:tabLst>
                <a:tab pos="266700" algn="l"/>
              </a:tabLst>
            </a:pPr>
            <a:endParaRPr lang="en-US" altLang="en-US" sz="1800" b="1" i="1">
              <a:latin typeface="Arial" panose="020B0604020202020204" pitchFamily="34" charset="0"/>
              <a:cs typeface="Arial" panose="020B0604020202020204" pitchFamily="34" charset="0"/>
            </a:endParaRPr>
          </a:p>
          <a:p>
            <a:pPr marL="266700" indent="-266700">
              <a:lnSpc>
                <a:spcPct val="80000"/>
              </a:lnSpc>
              <a:tabLst>
                <a:tab pos="266700" algn="l"/>
              </a:tabLst>
            </a:pPr>
            <a:r>
              <a:rPr lang="en-US" altLang="en-US" sz="1800">
                <a:solidFill>
                  <a:srgbClr val="FF0000"/>
                </a:solidFill>
                <a:latin typeface="Arial" panose="020B0604020202020204" pitchFamily="34" charset="0"/>
                <a:cs typeface="Arial" panose="020B0604020202020204" pitchFamily="34" charset="0"/>
              </a:rPr>
              <a:t>Electrochemical sensors </a:t>
            </a:r>
          </a:p>
          <a:p>
            <a:pPr marL="266700" indent="-266700">
              <a:lnSpc>
                <a:spcPct val="80000"/>
              </a:lnSpc>
              <a:tabLst>
                <a:tab pos="266700" algn="l"/>
              </a:tabLst>
            </a:pPr>
            <a:endParaRPr lang="en-US" altLang="en-US" sz="1800">
              <a:solidFill>
                <a:srgbClr val="FF0000"/>
              </a:solidFill>
              <a:latin typeface="Arial" panose="020B0604020202020204" pitchFamily="34" charset="0"/>
              <a:cs typeface="Arial" panose="020B0604020202020204" pitchFamily="34" charset="0"/>
            </a:endParaRPr>
          </a:p>
          <a:p>
            <a:pPr marL="622300" lvl="1" indent="-176213">
              <a:lnSpc>
                <a:spcPct val="80000"/>
              </a:lnSpc>
              <a:tabLst>
                <a:tab pos="266700" algn="l"/>
              </a:tabLst>
            </a:pPr>
            <a:r>
              <a:rPr lang="en-US" altLang="en-US" sz="1800">
                <a:solidFill>
                  <a:srgbClr val="FF0000"/>
                </a:solidFill>
                <a:latin typeface="Arial" panose="020B0604020202020204" pitchFamily="34" charset="0"/>
                <a:cs typeface="Arial" panose="020B0604020202020204" pitchFamily="34" charset="0"/>
              </a:rPr>
              <a:t>Oxygen, O</a:t>
            </a:r>
            <a:r>
              <a:rPr lang="en-US" altLang="en-US" sz="1800" baseline="-25000">
                <a:solidFill>
                  <a:srgbClr val="FF0000"/>
                </a:solidFill>
                <a:latin typeface="Arial" panose="020B0604020202020204" pitchFamily="34" charset="0"/>
                <a:cs typeface="Arial" panose="020B0604020202020204" pitchFamily="34" charset="0"/>
              </a:rPr>
              <a:t>2</a:t>
            </a:r>
          </a:p>
          <a:p>
            <a:pPr marL="622300" lvl="1" indent="-176213">
              <a:lnSpc>
                <a:spcPct val="80000"/>
              </a:lnSpc>
              <a:tabLst>
                <a:tab pos="266700" algn="l"/>
              </a:tabLst>
            </a:pPr>
            <a:r>
              <a:rPr lang="en-US" altLang="en-US" sz="1800">
                <a:solidFill>
                  <a:srgbClr val="FF0000"/>
                </a:solidFill>
                <a:latin typeface="Arial" panose="020B0604020202020204" pitchFamily="34" charset="0"/>
                <a:cs typeface="Arial" panose="020B0604020202020204" pitchFamily="34" charset="0"/>
              </a:rPr>
              <a:t>Carbon monoxide, CO</a:t>
            </a:r>
          </a:p>
          <a:p>
            <a:pPr marL="622300" lvl="1" indent="-176213">
              <a:lnSpc>
                <a:spcPct val="80000"/>
              </a:lnSpc>
              <a:tabLst>
                <a:tab pos="266700" algn="l"/>
              </a:tabLst>
            </a:pPr>
            <a:r>
              <a:rPr lang="en-US" altLang="en-US" sz="1800">
                <a:solidFill>
                  <a:srgbClr val="FF0000"/>
                </a:solidFill>
                <a:latin typeface="Arial" panose="020B0604020202020204" pitchFamily="34" charset="0"/>
                <a:cs typeface="Arial" panose="020B0604020202020204" pitchFamily="34" charset="0"/>
              </a:rPr>
              <a:t>Nitric oxide, NO</a:t>
            </a:r>
          </a:p>
          <a:p>
            <a:pPr marL="622300" lvl="1" indent="-176213">
              <a:lnSpc>
                <a:spcPct val="80000"/>
              </a:lnSpc>
              <a:tabLst>
                <a:tab pos="266700" algn="l"/>
              </a:tabLst>
            </a:pPr>
            <a:r>
              <a:rPr lang="en-US" altLang="en-US" sz="1800">
                <a:solidFill>
                  <a:srgbClr val="FF0000"/>
                </a:solidFill>
                <a:latin typeface="Arial" panose="020B0604020202020204" pitchFamily="34" charset="0"/>
                <a:cs typeface="Arial" panose="020B0604020202020204" pitchFamily="34" charset="0"/>
              </a:rPr>
              <a:t>Nitrogen dioxide, NO</a:t>
            </a:r>
            <a:r>
              <a:rPr lang="en-US" altLang="en-US" sz="1800" baseline="-25000">
                <a:solidFill>
                  <a:srgbClr val="FF0000"/>
                </a:solidFill>
                <a:latin typeface="Arial" panose="020B0604020202020204" pitchFamily="34" charset="0"/>
                <a:cs typeface="Arial" panose="020B0604020202020204" pitchFamily="34" charset="0"/>
              </a:rPr>
              <a:t>2</a:t>
            </a:r>
          </a:p>
          <a:p>
            <a:pPr marL="622300" lvl="1" indent="-176213">
              <a:lnSpc>
                <a:spcPct val="80000"/>
              </a:lnSpc>
              <a:tabLst>
                <a:tab pos="266700" algn="l"/>
              </a:tabLst>
            </a:pPr>
            <a:r>
              <a:rPr lang="en-US" altLang="en-US" sz="1800">
                <a:solidFill>
                  <a:srgbClr val="FF0000"/>
                </a:solidFill>
                <a:latin typeface="Arial" panose="020B0604020202020204" pitchFamily="34" charset="0"/>
                <a:cs typeface="Arial" panose="020B0604020202020204" pitchFamily="34" charset="0"/>
              </a:rPr>
              <a:t>Sulphur dioxide, SO</a:t>
            </a:r>
            <a:r>
              <a:rPr lang="en-US" altLang="en-US" sz="1800" baseline="-25000">
                <a:solidFill>
                  <a:srgbClr val="FF0000"/>
                </a:solidFill>
                <a:latin typeface="Arial" panose="020B0604020202020204" pitchFamily="34" charset="0"/>
                <a:cs typeface="Arial" panose="020B0604020202020204" pitchFamily="34" charset="0"/>
              </a:rPr>
              <a:t>2</a:t>
            </a:r>
            <a:endParaRPr lang="en-US" altLang="en-US" sz="1800">
              <a:solidFill>
                <a:srgbClr val="FF0000"/>
              </a:solidFill>
              <a:latin typeface="Arial" panose="020B0604020202020204" pitchFamily="34" charset="0"/>
              <a:cs typeface="Arial" panose="020B0604020202020204" pitchFamily="34" charset="0"/>
            </a:endParaRPr>
          </a:p>
          <a:p>
            <a:pPr marL="266700" indent="-266700">
              <a:lnSpc>
                <a:spcPct val="80000"/>
              </a:lnSpc>
              <a:tabLst>
                <a:tab pos="266700" algn="l"/>
              </a:tabLst>
            </a:pPr>
            <a:endParaRPr lang="en-US" altLang="en-US" sz="1800">
              <a:latin typeface="Arial" panose="020B0604020202020204" pitchFamily="34" charset="0"/>
              <a:cs typeface="Arial" panose="020B0604020202020204" pitchFamily="34" charset="0"/>
            </a:endParaRPr>
          </a:p>
          <a:p>
            <a:pPr marL="266700" indent="-266700">
              <a:lnSpc>
                <a:spcPct val="80000"/>
              </a:lnSpc>
              <a:tabLst>
                <a:tab pos="266700" algn="l"/>
              </a:tabLst>
            </a:pPr>
            <a:r>
              <a:rPr lang="en-US" altLang="en-US" sz="1800">
                <a:latin typeface="Arial" panose="020B0604020202020204" pitchFamily="34" charset="0"/>
                <a:cs typeface="Arial" panose="020B0604020202020204" pitchFamily="34" charset="0"/>
              </a:rPr>
              <a:t> IR sensor</a:t>
            </a:r>
          </a:p>
          <a:p>
            <a:pPr marL="266700" indent="-266700">
              <a:lnSpc>
                <a:spcPct val="80000"/>
              </a:lnSpc>
              <a:tabLst>
                <a:tab pos="266700" algn="l"/>
              </a:tabLst>
            </a:pPr>
            <a:endParaRPr lang="en-US" altLang="en-US" sz="1800">
              <a:latin typeface="Arial" panose="020B0604020202020204" pitchFamily="34" charset="0"/>
              <a:cs typeface="Arial" panose="020B0604020202020204" pitchFamily="34" charset="0"/>
            </a:endParaRPr>
          </a:p>
          <a:p>
            <a:pPr marL="622300" lvl="1" indent="-176213">
              <a:lnSpc>
                <a:spcPct val="80000"/>
              </a:lnSpc>
              <a:tabLst>
                <a:tab pos="266700" algn="l"/>
              </a:tabLst>
            </a:pPr>
            <a:r>
              <a:rPr lang="en-US" altLang="en-US" sz="1800">
                <a:latin typeface="Arial" panose="020B0604020202020204" pitchFamily="34" charset="0"/>
                <a:cs typeface="Arial" panose="020B0604020202020204" pitchFamily="34" charset="0"/>
              </a:rPr>
              <a:t>Unburned fuel (CH</a:t>
            </a:r>
            <a:r>
              <a:rPr lang="en-US" altLang="en-US" sz="1800" baseline="-25000">
                <a:latin typeface="Arial" panose="020B0604020202020204" pitchFamily="34" charset="0"/>
                <a:cs typeface="Arial" panose="020B0604020202020204" pitchFamily="34" charset="0"/>
              </a:rPr>
              <a:t>4, </a:t>
            </a:r>
            <a:r>
              <a:rPr lang="en-US" altLang="en-US" sz="1800">
                <a:latin typeface="Arial" panose="020B0604020202020204" pitchFamily="34" charset="0"/>
                <a:cs typeface="Arial" panose="020B0604020202020204" pitchFamily="34" charset="0"/>
              </a:rPr>
              <a:t>)Carbon dioxide, CO</a:t>
            </a:r>
            <a:r>
              <a:rPr lang="en-US" altLang="en-US" sz="1800" baseline="-25000">
                <a:latin typeface="Arial" panose="020B0604020202020204" pitchFamily="34" charset="0"/>
                <a:cs typeface="Arial" panose="020B0604020202020204" pitchFamily="34" charset="0"/>
              </a:rPr>
              <a:t>2</a:t>
            </a:r>
            <a:endParaRPr lang="en-US" altLang="en-US" sz="1800">
              <a:latin typeface="Arial" panose="020B0604020202020204" pitchFamily="34" charset="0"/>
              <a:cs typeface="Arial" panose="020B0604020202020204" pitchFamily="34" charset="0"/>
            </a:endParaRPr>
          </a:p>
          <a:p>
            <a:pPr marL="266700" indent="-266700">
              <a:lnSpc>
                <a:spcPct val="80000"/>
              </a:lnSpc>
              <a:tabLst>
                <a:tab pos="266700" algn="l"/>
              </a:tabLst>
            </a:pPr>
            <a:endParaRPr lang="en-US" altLang="en-US" sz="1800">
              <a:latin typeface="Arial" panose="020B0604020202020204" pitchFamily="34" charset="0"/>
              <a:cs typeface="Arial" panose="020B0604020202020204" pitchFamily="34" charset="0"/>
            </a:endParaRPr>
          </a:p>
          <a:p>
            <a:pPr marL="266700" indent="-266700">
              <a:lnSpc>
                <a:spcPct val="80000"/>
              </a:lnSpc>
              <a:tabLst>
                <a:tab pos="266700" algn="l"/>
              </a:tabLst>
            </a:pPr>
            <a:r>
              <a:rPr lang="en-US" altLang="en-US" sz="1800">
                <a:latin typeface="Arial" panose="020B0604020202020204" pitchFamily="34" charset="0"/>
                <a:cs typeface="Arial" panose="020B0604020202020204" pitchFamily="34" charset="0"/>
              </a:rPr>
              <a:t>Catalytic devices </a:t>
            </a:r>
          </a:p>
          <a:p>
            <a:pPr marL="266700" indent="-266700">
              <a:lnSpc>
                <a:spcPct val="80000"/>
              </a:lnSpc>
              <a:tabLst>
                <a:tab pos="266700" algn="l"/>
              </a:tabLst>
            </a:pPr>
            <a:endParaRPr lang="en-US" altLang="en-US" sz="1800">
              <a:latin typeface="Arial" panose="020B0604020202020204" pitchFamily="34" charset="0"/>
              <a:cs typeface="Arial" panose="020B0604020202020204" pitchFamily="34" charset="0"/>
            </a:endParaRPr>
          </a:p>
          <a:p>
            <a:pPr marL="622300" lvl="1" indent="-176213">
              <a:lnSpc>
                <a:spcPct val="80000"/>
              </a:lnSpc>
              <a:tabLst>
                <a:tab pos="266700" algn="l"/>
              </a:tabLst>
            </a:pPr>
            <a:r>
              <a:rPr lang="en-US" altLang="en-US" sz="1800">
                <a:latin typeface="Arial" panose="020B0604020202020204" pitchFamily="34" charset="0"/>
                <a:cs typeface="Arial" panose="020B0604020202020204" pitchFamily="34" charset="0"/>
              </a:rPr>
              <a:t>Unburned fuel (e.g. H</a:t>
            </a:r>
            <a:r>
              <a:rPr lang="en-US" altLang="en-US" sz="1800" baseline="-25000">
                <a:latin typeface="Arial" panose="020B0604020202020204" pitchFamily="34" charset="0"/>
                <a:cs typeface="Arial" panose="020B0604020202020204" pitchFamily="34" charset="0"/>
              </a:rPr>
              <a:t>2</a:t>
            </a:r>
            <a:r>
              <a:rPr lang="en-US" altLang="en-US" sz="1800">
                <a:latin typeface="Arial" panose="020B0604020202020204" pitchFamily="34" charset="0"/>
                <a:cs typeface="Arial" panose="020B0604020202020204" pitchFamily="34" charset="0"/>
              </a:rPr>
              <a:t>, CH</a:t>
            </a:r>
            <a:r>
              <a:rPr lang="en-US" altLang="en-US" sz="1800" baseline="-25000">
                <a:latin typeface="Arial" panose="020B0604020202020204" pitchFamily="34" charset="0"/>
                <a:cs typeface="Arial" panose="020B0604020202020204" pitchFamily="34" charset="0"/>
              </a:rPr>
              <a:t>4</a:t>
            </a:r>
            <a:r>
              <a:rPr lang="en-US" altLang="en-US" sz="1800">
                <a:latin typeface="Arial" panose="020B0604020202020204" pitchFamily="34" charset="0"/>
                <a:cs typeface="Arial" panose="020B0604020202020204" pitchFamily="34" charset="0"/>
              </a:rPr>
              <a:t>)</a:t>
            </a:r>
          </a:p>
          <a:p>
            <a:pPr marL="622300" lvl="1" indent="-176213">
              <a:lnSpc>
                <a:spcPct val="80000"/>
              </a:lnSpc>
              <a:tabLst>
                <a:tab pos="266700" algn="l"/>
              </a:tabLst>
            </a:pPr>
            <a:endParaRPr lang="en-US" altLang="en-US" sz="1800">
              <a:latin typeface="Arial" panose="020B0604020202020204" pitchFamily="34" charset="0"/>
              <a:cs typeface="Arial" panose="020B0604020202020204" pitchFamily="34" charset="0"/>
            </a:endParaRPr>
          </a:p>
          <a:p>
            <a:pPr marL="266700" indent="-266700">
              <a:lnSpc>
                <a:spcPct val="80000"/>
              </a:lnSpc>
              <a:tabLst>
                <a:tab pos="266700" algn="l"/>
              </a:tabLst>
            </a:pPr>
            <a:r>
              <a:rPr lang="en-US" altLang="en-US" sz="1800">
                <a:latin typeface="Arial" panose="020B0604020202020204" pitchFamily="34" charset="0"/>
                <a:cs typeface="Arial" panose="020B0604020202020204" pitchFamily="34" charset="0"/>
              </a:rPr>
              <a:t>Carbon dioxide, CO</a:t>
            </a:r>
            <a:r>
              <a:rPr lang="en-US" altLang="en-US" sz="1800" baseline="-25000">
                <a:latin typeface="Arial" panose="020B0604020202020204" pitchFamily="34" charset="0"/>
                <a:cs typeface="Arial" panose="020B0604020202020204" pitchFamily="34" charset="0"/>
              </a:rPr>
              <a:t>2</a:t>
            </a:r>
            <a:r>
              <a:rPr lang="en-US" altLang="en-US" sz="1800">
                <a:latin typeface="Arial" panose="020B0604020202020204" pitchFamily="34" charset="0"/>
                <a:cs typeface="Arial" panose="020B0604020202020204" pitchFamily="34" charset="0"/>
              </a:rPr>
              <a:t>, can be estimated based on O</a:t>
            </a:r>
            <a:r>
              <a:rPr lang="en-US" altLang="en-US" sz="1800" baseline="-25000">
                <a:latin typeface="Arial" panose="020B0604020202020204" pitchFamily="34" charset="0"/>
                <a:cs typeface="Arial" panose="020B0604020202020204" pitchFamily="34" charset="0"/>
              </a:rPr>
              <a:t>2</a:t>
            </a:r>
            <a:r>
              <a:rPr lang="en-US" altLang="en-US" sz="1800">
                <a:latin typeface="Arial" panose="020B0604020202020204" pitchFamily="34" charset="0"/>
                <a:cs typeface="Arial" panose="020B0604020202020204" pitchFamily="34" charset="0"/>
              </a:rPr>
              <a:t> content in the flue gas</a:t>
            </a:r>
          </a:p>
        </p:txBody>
      </p:sp>
      <p:sp>
        <p:nvSpPr>
          <p:cNvPr id="59396" name="Rectangle 4">
            <a:extLst>
              <a:ext uri="{FF2B5EF4-FFF2-40B4-BE49-F238E27FC236}">
                <a16:creationId xmlns:a16="http://schemas.microsoft.com/office/drawing/2014/main" id="{4485F03A-949C-C76D-699D-BF10CDFAD305}"/>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9397" name="Rectangle 7">
            <a:extLst>
              <a:ext uri="{FF2B5EF4-FFF2-40B4-BE49-F238E27FC236}">
                <a16:creationId xmlns:a16="http://schemas.microsoft.com/office/drawing/2014/main" id="{FEA32D74-C78D-686F-E19B-73BE7149143B}"/>
              </a:ext>
            </a:extLst>
          </p:cNvPr>
          <p:cNvSpPr>
            <a:spLocks noChangeArrowheads="1"/>
          </p:cNvSpPr>
          <p:nvPr/>
        </p:nvSpPr>
        <p:spPr bwMode="auto">
          <a:xfrm>
            <a:off x="0" y="36718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9398" name="Rectangle 8">
            <a:extLst>
              <a:ext uri="{FF2B5EF4-FFF2-40B4-BE49-F238E27FC236}">
                <a16:creationId xmlns:a16="http://schemas.microsoft.com/office/drawing/2014/main" id="{94CBC2B1-B187-C4E0-78D3-0D8BFA0B27C0}"/>
              </a:ext>
            </a:extLst>
          </p:cNvPr>
          <p:cNvSpPr>
            <a:spLocks noChangeArrowheads="1"/>
          </p:cNvSpPr>
          <p:nvPr/>
        </p:nvSpPr>
        <p:spPr bwMode="auto">
          <a:xfrm>
            <a:off x="0" y="3186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Rectangle 3">
            <a:extLst>
              <a:ext uri="{FF2B5EF4-FFF2-40B4-BE49-F238E27FC236}">
                <a16:creationId xmlns:a16="http://schemas.microsoft.com/office/drawing/2014/main" id="{63D27805-85AF-7ED8-7F5C-9E2EA374CC35}"/>
              </a:ext>
            </a:extLst>
          </p:cNvPr>
          <p:cNvSpPr>
            <a:spLocks noChangeArrowheads="1"/>
          </p:cNvSpPr>
          <p:nvPr/>
        </p:nvSpPr>
        <p:spPr bwMode="auto">
          <a:xfrm>
            <a:off x="1995488" y="2486025"/>
            <a:ext cx="9144000" cy="2301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n-US" altLang="en-US" sz="1350">
              <a:latin typeface="Arial" panose="020B0604020202020204" pitchFamily="34" charset="0"/>
            </a:endParaRPr>
          </a:p>
        </p:txBody>
      </p:sp>
      <p:sp>
        <p:nvSpPr>
          <p:cNvPr id="31748" name="Rectangle 6">
            <a:extLst>
              <a:ext uri="{FF2B5EF4-FFF2-40B4-BE49-F238E27FC236}">
                <a16:creationId xmlns:a16="http://schemas.microsoft.com/office/drawing/2014/main" id="{5F58FCAA-7058-174C-5369-D49F863ABCA4}"/>
              </a:ext>
            </a:extLst>
          </p:cNvPr>
          <p:cNvSpPr>
            <a:spLocks noGrp="1" noChangeArrowheads="1"/>
          </p:cNvSpPr>
          <p:nvPr>
            <p:ph type="title"/>
          </p:nvPr>
        </p:nvSpPr>
        <p:spPr>
          <a:xfrm>
            <a:off x="706438" y="301625"/>
            <a:ext cx="5235575" cy="557213"/>
          </a:xfrm>
        </p:spPr>
        <p:txBody>
          <a:bodyPr/>
          <a:lstStyle/>
          <a:p>
            <a:pPr>
              <a:defRPr/>
            </a:pPr>
            <a:r>
              <a:rPr lang="en-US" sz="2100" b="1" dirty="0">
                <a:solidFill>
                  <a:srgbClr val="C00000"/>
                </a:solidFill>
                <a:latin typeface="+mn-lt"/>
                <a:cs typeface="Arial" charset="0"/>
              </a:rPr>
              <a:t>Flue Gas Analysis System</a:t>
            </a:r>
          </a:p>
        </p:txBody>
      </p:sp>
      <p:sp>
        <p:nvSpPr>
          <p:cNvPr id="91140" name="AutoShape 2" descr="https://www.heatingspares247.com/wp-content/uploads/2019/03/Kane-458-Boiler-Analyser-Kane-458-Essential-Kit-x1.jpg">
            <a:extLst>
              <a:ext uri="{FF2B5EF4-FFF2-40B4-BE49-F238E27FC236}">
                <a16:creationId xmlns:a16="http://schemas.microsoft.com/office/drawing/2014/main" id="{4B64E5A2-EE2E-7185-1939-681F67884E25}"/>
              </a:ext>
            </a:extLst>
          </p:cNvPr>
          <p:cNvSpPr>
            <a:spLocks noChangeAspect="1" noChangeArrowheads="1"/>
          </p:cNvSpPr>
          <p:nvPr/>
        </p:nvSpPr>
        <p:spPr bwMode="auto">
          <a:xfrm>
            <a:off x="117475" y="-742950"/>
            <a:ext cx="3206750" cy="33353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n-US" altLang="en-US" sz="1350">
              <a:latin typeface="Arial" panose="020B0604020202020204" pitchFamily="34" charset="0"/>
            </a:endParaRPr>
          </a:p>
        </p:txBody>
      </p:sp>
      <p:sp>
        <p:nvSpPr>
          <p:cNvPr id="91141" name="AutoShape 5" descr="KANE 455 Calibration">
            <a:extLst>
              <a:ext uri="{FF2B5EF4-FFF2-40B4-BE49-F238E27FC236}">
                <a16:creationId xmlns:a16="http://schemas.microsoft.com/office/drawing/2014/main" id="{6DEC8894-92CA-345D-16CA-3F6AE0F3E89A}"/>
              </a:ext>
            </a:extLst>
          </p:cNvPr>
          <p:cNvSpPr>
            <a:spLocks noChangeAspect="1" noChangeArrowheads="1"/>
          </p:cNvSpPr>
          <p:nvPr/>
        </p:nvSpPr>
        <p:spPr bwMode="auto">
          <a:xfrm>
            <a:off x="115888" y="749300"/>
            <a:ext cx="228600" cy="228600"/>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n-US" altLang="en-US" sz="1350">
              <a:latin typeface="Arial" panose="020B0604020202020204" pitchFamily="34" charset="0"/>
            </a:endParaRPr>
          </a:p>
        </p:txBody>
      </p:sp>
      <p:pic>
        <p:nvPicPr>
          <p:cNvPr id="61446" name="Picture 6">
            <a:extLst>
              <a:ext uri="{FF2B5EF4-FFF2-40B4-BE49-F238E27FC236}">
                <a16:creationId xmlns:a16="http://schemas.microsoft.com/office/drawing/2014/main" id="{D59B3C05-3CDB-337A-F9EC-8780ACB40D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14713"/>
            <a:ext cx="3228975" cy="217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Picture 7">
            <a:extLst>
              <a:ext uri="{FF2B5EF4-FFF2-40B4-BE49-F238E27FC236}">
                <a16:creationId xmlns:a16="http://schemas.microsoft.com/office/drawing/2014/main" id="{5B770C23-5726-1CF9-C0AF-7FBA99FCC2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0413" y="1374775"/>
            <a:ext cx="5621337" cy="34258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4" name="Rounded Rectangular Callout 13">
            <a:extLst>
              <a:ext uri="{FF2B5EF4-FFF2-40B4-BE49-F238E27FC236}">
                <a16:creationId xmlns:a16="http://schemas.microsoft.com/office/drawing/2014/main" id="{27919B64-8DA4-A887-B6E0-E9F11671BE22}"/>
              </a:ext>
            </a:extLst>
          </p:cNvPr>
          <p:cNvSpPr/>
          <p:nvPr/>
        </p:nvSpPr>
        <p:spPr>
          <a:xfrm>
            <a:off x="3614738" y="3100388"/>
            <a:ext cx="2000250" cy="1400175"/>
          </a:xfrm>
          <a:prstGeom prst="wedgeRoundRectCallout">
            <a:avLst>
              <a:gd name="adj1" fmla="val -75219"/>
              <a:gd name="adj2" fmla="val 31466"/>
              <a:gd name="adj3" fmla="val 16667"/>
            </a:avLst>
          </a:prstGeom>
          <a:solidFill>
            <a:srgbClr val="FFFF00">
              <a:alpha val="19000"/>
            </a:srgb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18" name="Flowchart: Manual Input 17">
            <a:extLst>
              <a:ext uri="{FF2B5EF4-FFF2-40B4-BE49-F238E27FC236}">
                <a16:creationId xmlns:a16="http://schemas.microsoft.com/office/drawing/2014/main" id="{E4C84F7A-3CCD-3A6D-8F83-49DC52FB7AB4}"/>
              </a:ext>
            </a:extLst>
          </p:cNvPr>
          <p:cNvSpPr/>
          <p:nvPr/>
        </p:nvSpPr>
        <p:spPr>
          <a:xfrm>
            <a:off x="7972425" y="4343400"/>
            <a:ext cx="900113" cy="414338"/>
          </a:xfrm>
          <a:prstGeom prst="flowChartManualInpu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2" name="Oval 1">
            <a:extLst>
              <a:ext uri="{FF2B5EF4-FFF2-40B4-BE49-F238E27FC236}">
                <a16:creationId xmlns:a16="http://schemas.microsoft.com/office/drawing/2014/main" id="{7FA7EEA6-FB93-3469-ADC2-057FE65F78FB}"/>
              </a:ext>
            </a:extLst>
          </p:cNvPr>
          <p:cNvSpPr>
            <a:spLocks noChangeArrowheads="1"/>
          </p:cNvSpPr>
          <p:nvPr/>
        </p:nvSpPr>
        <p:spPr bwMode="auto">
          <a:xfrm>
            <a:off x="3516313" y="1249363"/>
            <a:ext cx="2606675" cy="1804987"/>
          </a:xfrm>
          <a:prstGeom prst="ellipse">
            <a:avLst/>
          </a:prstGeom>
          <a:solidFill>
            <a:srgbClr val="FF0000">
              <a:alpha val="30980"/>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61451" name="TextBox 2">
            <a:extLst>
              <a:ext uri="{FF2B5EF4-FFF2-40B4-BE49-F238E27FC236}">
                <a16:creationId xmlns:a16="http://schemas.microsoft.com/office/drawing/2014/main" id="{A029D0A8-BDB6-2F01-8B75-EC237A21F9B9}"/>
              </a:ext>
            </a:extLst>
          </p:cNvPr>
          <p:cNvSpPr txBox="1">
            <a:spLocks noChangeArrowheads="1"/>
          </p:cNvSpPr>
          <p:nvPr/>
        </p:nvSpPr>
        <p:spPr bwMode="auto">
          <a:xfrm>
            <a:off x="1708150" y="5929313"/>
            <a:ext cx="29067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baseline="0">
                <a:solidFill>
                  <a:srgbClr val="FF0000"/>
                </a:solidFill>
              </a:rPr>
              <a:t>Electrochemical sensors – only measure dry gases</a:t>
            </a:r>
          </a:p>
        </p:txBody>
      </p:sp>
      <p:cxnSp>
        <p:nvCxnSpPr>
          <p:cNvPr id="61452" name="Straight Arrow Connector 4">
            <a:extLst>
              <a:ext uri="{FF2B5EF4-FFF2-40B4-BE49-F238E27FC236}">
                <a16:creationId xmlns:a16="http://schemas.microsoft.com/office/drawing/2014/main" id="{7CCCF000-9BC7-F6A9-6C7E-83EAB4E60992}"/>
              </a:ext>
            </a:extLst>
          </p:cNvPr>
          <p:cNvCxnSpPr>
            <a:cxnSpLocks noChangeShapeType="1"/>
          </p:cNvCxnSpPr>
          <p:nvPr/>
        </p:nvCxnSpPr>
        <p:spPr bwMode="auto">
          <a:xfrm>
            <a:off x="1790700" y="5408613"/>
            <a:ext cx="184150" cy="455612"/>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7" name="Rectangle 2">
            <a:extLst>
              <a:ext uri="{FF2B5EF4-FFF2-40B4-BE49-F238E27FC236}">
                <a16:creationId xmlns:a16="http://schemas.microsoft.com/office/drawing/2014/main" id="{24F9B95C-DE15-C2BE-A4E3-197D3700CBF3}"/>
              </a:ext>
            </a:extLst>
          </p:cNvPr>
          <p:cNvSpPr>
            <a:spLocks noGrp="1" noChangeArrowheads="1"/>
          </p:cNvSpPr>
          <p:nvPr>
            <p:ph type="title"/>
          </p:nvPr>
        </p:nvSpPr>
        <p:spPr>
          <a:xfrm>
            <a:off x="533400" y="612775"/>
            <a:ext cx="7800975" cy="514350"/>
          </a:xfrm>
          <a:solidFill>
            <a:schemeClr val="bg1"/>
          </a:solidFill>
        </p:spPr>
        <p:txBody>
          <a:bodyPr anchorCtr="1"/>
          <a:lstStyle/>
          <a:p>
            <a:pPr eaLnBrk="1" hangingPunct="1">
              <a:defRPr/>
            </a:pPr>
            <a:r>
              <a:rPr lang="en-US" altLang="en-US" sz="2100" b="1" dirty="0">
                <a:solidFill>
                  <a:srgbClr val="C00000"/>
                </a:solidFill>
                <a:latin typeface="+mn-lt"/>
                <a:cs typeface="Arial" panose="020B0604020202020204" pitchFamily="34" charset="0"/>
              </a:rPr>
              <a:t> Heat Balance – Sankey diagram</a:t>
            </a:r>
            <a:endParaRPr lang="en-US" altLang="en-US" sz="2100" dirty="0">
              <a:latin typeface="+mn-lt"/>
            </a:endParaRPr>
          </a:p>
        </p:txBody>
      </p:sp>
      <p:sp>
        <p:nvSpPr>
          <p:cNvPr id="63491" name="Rectangle 3">
            <a:extLst>
              <a:ext uri="{FF2B5EF4-FFF2-40B4-BE49-F238E27FC236}">
                <a16:creationId xmlns:a16="http://schemas.microsoft.com/office/drawing/2014/main" id="{9ADC12E2-3934-72E4-2CF3-D8B3D7BC2C4B}"/>
              </a:ext>
            </a:extLst>
          </p:cNvPr>
          <p:cNvSpPr>
            <a:spLocks noGrp="1" noChangeArrowheads="1"/>
          </p:cNvSpPr>
          <p:nvPr>
            <p:ph idx="1"/>
          </p:nvPr>
        </p:nvSpPr>
        <p:spPr>
          <a:xfrm>
            <a:off x="1119188" y="2286000"/>
            <a:ext cx="3810000" cy="3086100"/>
          </a:xfrm>
        </p:spPr>
        <p:txBody>
          <a:bodyPr lIns="69056" tIns="34529" rIns="69056" bIns="34529"/>
          <a:lstStyle/>
          <a:p>
            <a:pPr eaLnBrk="1" hangingPunct="1"/>
            <a:endParaRPr lang="en-US" altLang="en-US"/>
          </a:p>
          <a:p>
            <a:pPr eaLnBrk="1" hangingPunct="1"/>
            <a:endParaRPr lang="en-US" altLang="en-US"/>
          </a:p>
        </p:txBody>
      </p:sp>
      <p:sp>
        <p:nvSpPr>
          <p:cNvPr id="93189" name="Text Box 4">
            <a:extLst>
              <a:ext uri="{FF2B5EF4-FFF2-40B4-BE49-F238E27FC236}">
                <a16:creationId xmlns:a16="http://schemas.microsoft.com/office/drawing/2014/main" id="{FDB90017-8DF7-D793-CD3C-82AA2B3368D7}"/>
              </a:ext>
            </a:extLst>
          </p:cNvPr>
          <p:cNvSpPr txBox="1">
            <a:spLocks noChangeArrowheads="1"/>
          </p:cNvSpPr>
          <p:nvPr/>
        </p:nvSpPr>
        <p:spPr bwMode="auto">
          <a:xfrm>
            <a:off x="5334000" y="3657600"/>
            <a:ext cx="3810000" cy="2343150"/>
          </a:xfrm>
          <a:prstGeom prst="rect">
            <a:avLst/>
          </a:prstGeom>
          <a:noFill/>
          <a:ln>
            <a:noFill/>
          </a:ln>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latin typeface="Times New Roman" panose="02020603050405020304" pitchFamily="18" charset="0"/>
            </a:endParaRPr>
          </a:p>
        </p:txBody>
      </p:sp>
      <p:sp>
        <p:nvSpPr>
          <p:cNvPr id="63493" name="AutoShape 5">
            <a:extLst>
              <a:ext uri="{FF2B5EF4-FFF2-40B4-BE49-F238E27FC236}">
                <a16:creationId xmlns:a16="http://schemas.microsoft.com/office/drawing/2014/main" id="{11385786-6846-338B-2860-97003257AF39}"/>
              </a:ext>
            </a:extLst>
          </p:cNvPr>
          <p:cNvSpPr>
            <a:spLocks noChangeArrowheads="1"/>
          </p:cNvSpPr>
          <p:nvPr/>
        </p:nvSpPr>
        <p:spPr bwMode="auto">
          <a:xfrm>
            <a:off x="1728788" y="2743200"/>
            <a:ext cx="1676400" cy="222885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0C0C0"/>
          </a:solidFill>
          <a:ln w="9525">
            <a:solidFill>
              <a:schemeClr val="tx1"/>
            </a:solidFill>
            <a:miter lim="800000"/>
            <a:headEnd/>
            <a:tailEnd/>
          </a:ln>
        </p:spPr>
        <p:txBody>
          <a:bodyPr wrap="none" anchor="ctr"/>
          <a:lstStyle/>
          <a:p>
            <a:endParaRPr lang="en-MY"/>
          </a:p>
        </p:txBody>
      </p:sp>
      <p:sp>
        <p:nvSpPr>
          <p:cNvPr id="63494" name="Oval 6">
            <a:extLst>
              <a:ext uri="{FF2B5EF4-FFF2-40B4-BE49-F238E27FC236}">
                <a16:creationId xmlns:a16="http://schemas.microsoft.com/office/drawing/2014/main" id="{6898E9FF-0058-7C97-A8E9-824838E81FA7}"/>
              </a:ext>
            </a:extLst>
          </p:cNvPr>
          <p:cNvSpPr>
            <a:spLocks noChangeArrowheads="1"/>
          </p:cNvSpPr>
          <p:nvPr/>
        </p:nvSpPr>
        <p:spPr bwMode="auto">
          <a:xfrm>
            <a:off x="2719388" y="2514600"/>
            <a:ext cx="4724400" cy="2514600"/>
          </a:xfrm>
          <a:prstGeom prst="ellipse">
            <a:avLst/>
          </a:prstGeom>
          <a:solidFill>
            <a:srgbClr val="C0C0C0">
              <a:alpha val="50195"/>
            </a:srgbClr>
          </a:solidFill>
          <a:ln w="9525">
            <a:solidFill>
              <a:schemeClr val="tx1"/>
            </a:solidFill>
            <a:round/>
            <a:headEnd/>
            <a:tailEnd/>
          </a:ln>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endParaRPr lang="en-US" altLang="en-US" sz="1800"/>
          </a:p>
        </p:txBody>
      </p:sp>
      <p:sp>
        <p:nvSpPr>
          <p:cNvPr id="63495" name="AutoShape 7">
            <a:extLst>
              <a:ext uri="{FF2B5EF4-FFF2-40B4-BE49-F238E27FC236}">
                <a16:creationId xmlns:a16="http://schemas.microsoft.com/office/drawing/2014/main" id="{A9AC9600-6237-3C0B-258F-3A2F14CDEF14}"/>
              </a:ext>
            </a:extLst>
          </p:cNvPr>
          <p:cNvSpPr>
            <a:spLocks noChangeArrowheads="1"/>
          </p:cNvSpPr>
          <p:nvPr/>
        </p:nvSpPr>
        <p:spPr bwMode="auto">
          <a:xfrm>
            <a:off x="4090988" y="3200400"/>
            <a:ext cx="2438400" cy="1257300"/>
          </a:xfrm>
          <a:prstGeom prst="cloudCallout">
            <a:avLst>
              <a:gd name="adj1" fmla="val -92773"/>
              <a:gd name="adj2" fmla="val 5208"/>
            </a:avLst>
          </a:prstGeom>
          <a:solidFill>
            <a:srgbClr val="FF0000">
              <a:alpha val="50195"/>
            </a:srgbClr>
          </a:solidFill>
          <a:ln w="9525">
            <a:solidFill>
              <a:schemeClr val="tx1"/>
            </a:solidFill>
            <a:round/>
            <a:headEnd/>
            <a:tailEnd/>
          </a:ln>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endParaRPr lang="en-US" altLang="en-US" sz="1800"/>
          </a:p>
        </p:txBody>
      </p:sp>
      <p:sp>
        <p:nvSpPr>
          <p:cNvPr id="93193" name="AutoShape 8">
            <a:extLst>
              <a:ext uri="{FF2B5EF4-FFF2-40B4-BE49-F238E27FC236}">
                <a16:creationId xmlns:a16="http://schemas.microsoft.com/office/drawing/2014/main" id="{ACC591E0-157E-4AD5-C35A-32574B8169CC}"/>
              </a:ext>
            </a:extLst>
          </p:cNvPr>
          <p:cNvSpPr>
            <a:spLocks noChangeArrowheads="1"/>
          </p:cNvSpPr>
          <p:nvPr/>
        </p:nvSpPr>
        <p:spPr bwMode="auto">
          <a:xfrm>
            <a:off x="6300788" y="3028950"/>
            <a:ext cx="1752600" cy="1428750"/>
          </a:xfrm>
          <a:prstGeom prst="notchedRightArrow">
            <a:avLst>
              <a:gd name="adj1" fmla="val 50000"/>
              <a:gd name="adj2" fmla="val 24999"/>
            </a:avLst>
          </a:prstGeom>
          <a:solidFill>
            <a:srgbClr val="C0C0C0">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latin typeface="Arial" panose="020B0604020202020204" pitchFamily="34" charset="0"/>
            </a:endParaRPr>
          </a:p>
        </p:txBody>
      </p:sp>
      <p:sp>
        <p:nvSpPr>
          <p:cNvPr id="93194" name="AutoShape 9">
            <a:extLst>
              <a:ext uri="{FF2B5EF4-FFF2-40B4-BE49-F238E27FC236}">
                <a16:creationId xmlns:a16="http://schemas.microsoft.com/office/drawing/2014/main" id="{242680C2-C269-6482-B325-9929E0E87047}"/>
              </a:ext>
            </a:extLst>
          </p:cNvPr>
          <p:cNvSpPr>
            <a:spLocks noChangeArrowheads="1"/>
          </p:cNvSpPr>
          <p:nvPr/>
        </p:nvSpPr>
        <p:spPr bwMode="auto">
          <a:xfrm>
            <a:off x="4014788" y="2114550"/>
            <a:ext cx="838200" cy="1485900"/>
          </a:xfrm>
          <a:prstGeom prst="upArrow">
            <a:avLst>
              <a:gd name="adj1" fmla="val 50000"/>
              <a:gd name="adj2" fmla="val 59091"/>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latin typeface="Arial" panose="020B0604020202020204" pitchFamily="34" charset="0"/>
            </a:endParaRPr>
          </a:p>
        </p:txBody>
      </p:sp>
      <p:sp>
        <p:nvSpPr>
          <p:cNvPr id="93195" name="AutoShape 10">
            <a:extLst>
              <a:ext uri="{FF2B5EF4-FFF2-40B4-BE49-F238E27FC236}">
                <a16:creationId xmlns:a16="http://schemas.microsoft.com/office/drawing/2014/main" id="{A3398EAC-2AC0-DF80-271A-138D02CE16CD}"/>
              </a:ext>
            </a:extLst>
          </p:cNvPr>
          <p:cNvSpPr>
            <a:spLocks noChangeArrowheads="1"/>
          </p:cNvSpPr>
          <p:nvPr/>
        </p:nvSpPr>
        <p:spPr bwMode="auto">
          <a:xfrm flipV="1">
            <a:off x="3938588" y="4171950"/>
            <a:ext cx="1143000" cy="1200150"/>
          </a:xfrm>
          <a:prstGeom prst="upArrow">
            <a:avLst>
              <a:gd name="adj1" fmla="val 50000"/>
              <a:gd name="adj2" fmla="val 35000"/>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latin typeface="Arial" panose="020B0604020202020204" pitchFamily="34" charset="0"/>
            </a:endParaRPr>
          </a:p>
        </p:txBody>
      </p:sp>
      <p:sp>
        <p:nvSpPr>
          <p:cNvPr id="93196" name="AutoShape 11">
            <a:extLst>
              <a:ext uri="{FF2B5EF4-FFF2-40B4-BE49-F238E27FC236}">
                <a16:creationId xmlns:a16="http://schemas.microsoft.com/office/drawing/2014/main" id="{96AA609A-C3F6-81E7-0685-FE59BA1C975D}"/>
              </a:ext>
            </a:extLst>
          </p:cNvPr>
          <p:cNvSpPr>
            <a:spLocks noChangeArrowheads="1"/>
          </p:cNvSpPr>
          <p:nvPr/>
        </p:nvSpPr>
        <p:spPr bwMode="auto">
          <a:xfrm>
            <a:off x="5691188" y="2228850"/>
            <a:ext cx="609600" cy="1085850"/>
          </a:xfrm>
          <a:prstGeom prst="upArrow">
            <a:avLst>
              <a:gd name="adj1" fmla="val 50000"/>
              <a:gd name="adj2" fmla="val 59375"/>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latin typeface="Arial" panose="020B0604020202020204" pitchFamily="34" charset="0"/>
            </a:endParaRPr>
          </a:p>
        </p:txBody>
      </p:sp>
      <p:sp>
        <p:nvSpPr>
          <p:cNvPr id="93197" name="AutoShape 12">
            <a:extLst>
              <a:ext uri="{FF2B5EF4-FFF2-40B4-BE49-F238E27FC236}">
                <a16:creationId xmlns:a16="http://schemas.microsoft.com/office/drawing/2014/main" id="{47F4D83C-8CAA-1302-BDAD-0826C89F67EE}"/>
              </a:ext>
            </a:extLst>
          </p:cNvPr>
          <p:cNvSpPr>
            <a:spLocks noChangeArrowheads="1"/>
          </p:cNvSpPr>
          <p:nvPr/>
        </p:nvSpPr>
        <p:spPr bwMode="auto">
          <a:xfrm flipV="1">
            <a:off x="5614988" y="4229100"/>
            <a:ext cx="685800" cy="1085850"/>
          </a:xfrm>
          <a:prstGeom prst="upArrow">
            <a:avLst>
              <a:gd name="adj1" fmla="val 50000"/>
              <a:gd name="adj2" fmla="val 52778"/>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latin typeface="Arial" panose="020B0604020202020204" pitchFamily="34" charset="0"/>
            </a:endParaRPr>
          </a:p>
        </p:txBody>
      </p:sp>
      <p:sp>
        <p:nvSpPr>
          <p:cNvPr id="93198" name="Text Box 13">
            <a:extLst>
              <a:ext uri="{FF2B5EF4-FFF2-40B4-BE49-F238E27FC236}">
                <a16:creationId xmlns:a16="http://schemas.microsoft.com/office/drawing/2014/main" id="{22B0135F-02EE-31D9-52E7-2A2E2167FF30}"/>
              </a:ext>
            </a:extLst>
          </p:cNvPr>
          <p:cNvSpPr txBox="1">
            <a:spLocks noChangeArrowheads="1"/>
          </p:cNvSpPr>
          <p:nvPr/>
        </p:nvSpPr>
        <p:spPr bwMode="auto">
          <a:xfrm>
            <a:off x="814388" y="3486150"/>
            <a:ext cx="598487" cy="508000"/>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baseline="0" dirty="0">
                <a:latin typeface="Times New Roman" panose="02020603050405020304" pitchFamily="18" charset="0"/>
              </a:rPr>
              <a:t>Heat</a:t>
            </a:r>
          </a:p>
          <a:p>
            <a:pPr eaLnBrk="1" hangingPunct="1">
              <a:lnSpc>
                <a:spcPct val="100000"/>
              </a:lnSpc>
              <a:spcBef>
                <a:spcPct val="0"/>
              </a:spcBef>
              <a:buFontTx/>
              <a:buNone/>
              <a:defRPr/>
            </a:pPr>
            <a:r>
              <a:rPr lang="en-US" altLang="en-US" sz="1350" b="1" baseline="0" dirty="0">
                <a:latin typeface="Times New Roman" panose="02020603050405020304" pitchFamily="18" charset="0"/>
              </a:rPr>
              <a:t>Input</a:t>
            </a:r>
          </a:p>
        </p:txBody>
      </p:sp>
      <p:sp>
        <p:nvSpPr>
          <p:cNvPr id="63502" name="Text Box 14">
            <a:extLst>
              <a:ext uri="{FF2B5EF4-FFF2-40B4-BE49-F238E27FC236}">
                <a16:creationId xmlns:a16="http://schemas.microsoft.com/office/drawing/2014/main" id="{8649A105-FB80-67BE-0E13-3EB40D6398EE}"/>
              </a:ext>
            </a:extLst>
          </p:cNvPr>
          <p:cNvSpPr txBox="1">
            <a:spLocks noChangeArrowheads="1"/>
          </p:cNvSpPr>
          <p:nvPr/>
        </p:nvSpPr>
        <p:spPr bwMode="auto">
          <a:xfrm>
            <a:off x="8129588" y="3371850"/>
            <a:ext cx="812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r>
              <a:rPr lang="en-US" altLang="en-US" sz="1800" b="1" baseline="0"/>
              <a:t>Useful</a:t>
            </a:r>
          </a:p>
          <a:p>
            <a:pPr eaLnBrk="1" hangingPunct="1">
              <a:spcBef>
                <a:spcPct val="0"/>
              </a:spcBef>
              <a:buClrTx/>
              <a:buFontTx/>
              <a:buNone/>
            </a:pPr>
            <a:r>
              <a:rPr lang="en-US" altLang="en-US" sz="1800" b="1" baseline="0"/>
              <a:t>Heat</a:t>
            </a:r>
          </a:p>
        </p:txBody>
      </p:sp>
      <p:sp>
        <p:nvSpPr>
          <p:cNvPr id="93200" name="Text Box 15">
            <a:extLst>
              <a:ext uri="{FF2B5EF4-FFF2-40B4-BE49-F238E27FC236}">
                <a16:creationId xmlns:a16="http://schemas.microsoft.com/office/drawing/2014/main" id="{B16669B7-0962-BC74-EEE2-91F4CC229A46}"/>
              </a:ext>
            </a:extLst>
          </p:cNvPr>
          <p:cNvSpPr txBox="1">
            <a:spLocks noChangeArrowheads="1"/>
          </p:cNvSpPr>
          <p:nvPr/>
        </p:nvSpPr>
        <p:spPr bwMode="auto">
          <a:xfrm>
            <a:off x="3690938" y="5313363"/>
            <a:ext cx="1874837" cy="5080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baseline="0" dirty="0">
                <a:latin typeface="Times New Roman" panose="02020603050405020304" pitchFamily="18" charset="0"/>
              </a:rPr>
              <a:t>Sensible Loss</a:t>
            </a:r>
          </a:p>
          <a:p>
            <a:pPr eaLnBrk="1" hangingPunct="1">
              <a:lnSpc>
                <a:spcPct val="100000"/>
              </a:lnSpc>
              <a:spcBef>
                <a:spcPct val="0"/>
              </a:spcBef>
              <a:buFontTx/>
              <a:buNone/>
              <a:defRPr/>
            </a:pPr>
            <a:r>
              <a:rPr lang="en-US" altLang="en-US" sz="1350" b="1" baseline="0" dirty="0">
                <a:latin typeface="Times New Roman" panose="02020603050405020304" pitchFamily="18" charset="0"/>
              </a:rPr>
              <a:t>(N</a:t>
            </a:r>
            <a:r>
              <a:rPr lang="en-US" altLang="en-US" sz="1350" b="1" baseline="-25000" dirty="0">
                <a:latin typeface="Times New Roman" panose="02020603050405020304" pitchFamily="18" charset="0"/>
              </a:rPr>
              <a:t>2</a:t>
            </a:r>
            <a:r>
              <a:rPr lang="en-US" altLang="en-US" sz="1350" b="1" baseline="0" dirty="0">
                <a:latin typeface="Times New Roman" panose="02020603050405020304" pitchFamily="18" charset="0"/>
              </a:rPr>
              <a:t>, O</a:t>
            </a:r>
            <a:r>
              <a:rPr lang="en-US" altLang="en-US" sz="1350" b="1" baseline="-25000" dirty="0">
                <a:latin typeface="Times New Roman" panose="02020603050405020304" pitchFamily="18" charset="0"/>
              </a:rPr>
              <a:t>2</a:t>
            </a:r>
            <a:r>
              <a:rPr lang="en-US" altLang="en-US" sz="1350" b="1" baseline="0" dirty="0">
                <a:latin typeface="Times New Roman" panose="02020603050405020304" pitchFamily="18" charset="0"/>
              </a:rPr>
              <a:t>, CO</a:t>
            </a:r>
            <a:r>
              <a:rPr lang="en-US" altLang="en-US" sz="1350" b="1" baseline="-25000" dirty="0">
                <a:latin typeface="Times New Roman" panose="02020603050405020304" pitchFamily="18" charset="0"/>
              </a:rPr>
              <a:t>2</a:t>
            </a:r>
            <a:r>
              <a:rPr lang="en-US" altLang="en-US" sz="1350" b="1" baseline="0" dirty="0">
                <a:latin typeface="Times New Roman" panose="02020603050405020304" pitchFamily="18" charset="0"/>
              </a:rPr>
              <a:t>)</a:t>
            </a:r>
          </a:p>
        </p:txBody>
      </p:sp>
      <p:sp>
        <p:nvSpPr>
          <p:cNvPr id="93201" name="Text Box 16">
            <a:extLst>
              <a:ext uri="{FF2B5EF4-FFF2-40B4-BE49-F238E27FC236}">
                <a16:creationId xmlns:a16="http://schemas.microsoft.com/office/drawing/2014/main" id="{0B08B576-21F9-D896-33D3-9220878960D4}"/>
              </a:ext>
            </a:extLst>
          </p:cNvPr>
          <p:cNvSpPr txBox="1">
            <a:spLocks noChangeArrowheads="1"/>
          </p:cNvSpPr>
          <p:nvPr/>
        </p:nvSpPr>
        <p:spPr bwMode="auto">
          <a:xfrm>
            <a:off x="3976688" y="1543050"/>
            <a:ext cx="1066800" cy="508000"/>
          </a:xfrm>
          <a:prstGeom prst="rect">
            <a:avLst/>
          </a:prstGeom>
          <a:solidFill>
            <a:schemeClr val="bg1"/>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baseline="0" dirty="0">
                <a:latin typeface="Times New Roman" panose="02020603050405020304" pitchFamily="18" charset="0"/>
              </a:rPr>
              <a:t>Latent</a:t>
            </a:r>
          </a:p>
          <a:p>
            <a:pPr eaLnBrk="1" hangingPunct="1">
              <a:lnSpc>
                <a:spcPct val="100000"/>
              </a:lnSpc>
              <a:spcBef>
                <a:spcPct val="0"/>
              </a:spcBef>
              <a:buFontTx/>
              <a:buNone/>
              <a:defRPr/>
            </a:pPr>
            <a:r>
              <a:rPr lang="en-US" altLang="en-US" sz="1350" b="1" baseline="0" dirty="0">
                <a:latin typeface="Times New Roman" panose="02020603050405020304" pitchFamily="18" charset="0"/>
              </a:rPr>
              <a:t>Loss (H</a:t>
            </a:r>
            <a:r>
              <a:rPr lang="en-US" altLang="en-US" sz="1350" b="1" baseline="-25000" dirty="0">
                <a:latin typeface="Times New Roman" panose="02020603050405020304" pitchFamily="18" charset="0"/>
              </a:rPr>
              <a:t>2</a:t>
            </a:r>
            <a:r>
              <a:rPr lang="en-US" altLang="en-US" sz="1350" b="1" baseline="0" dirty="0">
                <a:latin typeface="Times New Roman" panose="02020603050405020304" pitchFamily="18" charset="0"/>
              </a:rPr>
              <a:t>O)</a:t>
            </a:r>
          </a:p>
        </p:txBody>
      </p:sp>
      <p:sp>
        <p:nvSpPr>
          <p:cNvPr id="93202" name="Text Box 17">
            <a:extLst>
              <a:ext uri="{FF2B5EF4-FFF2-40B4-BE49-F238E27FC236}">
                <a16:creationId xmlns:a16="http://schemas.microsoft.com/office/drawing/2014/main" id="{4E115B94-BB81-8237-8A47-3EF1F7BDD60A}"/>
              </a:ext>
            </a:extLst>
          </p:cNvPr>
          <p:cNvSpPr txBox="1">
            <a:spLocks noChangeArrowheads="1"/>
          </p:cNvSpPr>
          <p:nvPr/>
        </p:nvSpPr>
        <p:spPr bwMode="auto">
          <a:xfrm>
            <a:off x="5375275" y="1724025"/>
            <a:ext cx="2182813" cy="506413"/>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baseline="0" dirty="0">
                <a:latin typeface="Times New Roman" panose="02020603050405020304" pitchFamily="18" charset="0"/>
              </a:rPr>
              <a:t>Potential (CO) + Radiation</a:t>
            </a:r>
          </a:p>
          <a:p>
            <a:pPr eaLnBrk="1" hangingPunct="1">
              <a:lnSpc>
                <a:spcPct val="100000"/>
              </a:lnSpc>
              <a:spcBef>
                <a:spcPct val="0"/>
              </a:spcBef>
              <a:buFontTx/>
              <a:buNone/>
              <a:defRPr/>
            </a:pPr>
            <a:r>
              <a:rPr lang="en-US" altLang="en-US" sz="1350" b="1" baseline="0" dirty="0">
                <a:latin typeface="Times New Roman" panose="02020603050405020304" pitchFamily="18" charset="0"/>
              </a:rPr>
              <a:t>+ Convection Losses</a:t>
            </a:r>
          </a:p>
        </p:txBody>
      </p:sp>
      <p:sp>
        <p:nvSpPr>
          <p:cNvPr id="93203" name="Text Box 18">
            <a:extLst>
              <a:ext uri="{FF2B5EF4-FFF2-40B4-BE49-F238E27FC236}">
                <a16:creationId xmlns:a16="http://schemas.microsoft.com/office/drawing/2014/main" id="{4858F85E-0FD5-AD00-7A65-39AEA460D740}"/>
              </a:ext>
            </a:extLst>
          </p:cNvPr>
          <p:cNvSpPr txBox="1">
            <a:spLocks noChangeArrowheads="1"/>
          </p:cNvSpPr>
          <p:nvPr/>
        </p:nvSpPr>
        <p:spPr bwMode="auto">
          <a:xfrm>
            <a:off x="5181600" y="5314950"/>
            <a:ext cx="3838575" cy="30003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baseline="0" dirty="0">
                <a:latin typeface="Times New Roman" panose="02020603050405020304" pitchFamily="18" charset="0"/>
              </a:rPr>
              <a:t>Uncounted Losses e.g. opening, conveyor  </a:t>
            </a:r>
            <a:r>
              <a:rPr lang="en-US" altLang="en-US" sz="1350" b="1" baseline="0" dirty="0" err="1">
                <a:latin typeface="Times New Roman" panose="02020603050405020304" pitchFamily="18" charset="0"/>
              </a:rPr>
              <a:t>etc</a:t>
            </a:r>
            <a:endParaRPr lang="en-US" altLang="en-US" sz="1350" b="1" baseline="0" dirty="0">
              <a:latin typeface="Times New Roman" panose="02020603050405020304" pitchFamily="18" charset="0"/>
            </a:endParaRPr>
          </a:p>
        </p:txBody>
      </p:sp>
      <p:sp>
        <p:nvSpPr>
          <p:cNvPr id="63507" name="Line 19">
            <a:extLst>
              <a:ext uri="{FF2B5EF4-FFF2-40B4-BE49-F238E27FC236}">
                <a16:creationId xmlns:a16="http://schemas.microsoft.com/office/drawing/2014/main" id="{17FB1046-AE25-06F2-71F9-4E437EA5D038}"/>
              </a:ext>
            </a:extLst>
          </p:cNvPr>
          <p:cNvSpPr>
            <a:spLocks noChangeShapeType="1"/>
          </p:cNvSpPr>
          <p:nvPr/>
        </p:nvSpPr>
        <p:spPr bwMode="auto">
          <a:xfrm>
            <a:off x="1219200" y="4114800"/>
            <a:ext cx="0" cy="51435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63508" name="Line 20">
            <a:extLst>
              <a:ext uri="{FF2B5EF4-FFF2-40B4-BE49-F238E27FC236}">
                <a16:creationId xmlns:a16="http://schemas.microsoft.com/office/drawing/2014/main" id="{1BAD0CB8-E57A-57BA-D827-3352C64F9B59}"/>
              </a:ext>
            </a:extLst>
          </p:cNvPr>
          <p:cNvSpPr>
            <a:spLocks noChangeShapeType="1"/>
          </p:cNvSpPr>
          <p:nvPr/>
        </p:nvSpPr>
        <p:spPr bwMode="auto">
          <a:xfrm>
            <a:off x="609600" y="4629150"/>
            <a:ext cx="11430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63509" name="Line 21">
            <a:extLst>
              <a:ext uri="{FF2B5EF4-FFF2-40B4-BE49-F238E27FC236}">
                <a16:creationId xmlns:a16="http://schemas.microsoft.com/office/drawing/2014/main" id="{68B311DD-CB6F-DFC4-F12A-F066EA2A5E42}"/>
              </a:ext>
            </a:extLst>
          </p:cNvPr>
          <p:cNvSpPr>
            <a:spLocks noChangeShapeType="1"/>
          </p:cNvSpPr>
          <p:nvPr/>
        </p:nvSpPr>
        <p:spPr bwMode="auto">
          <a:xfrm>
            <a:off x="609600" y="4629150"/>
            <a:ext cx="0" cy="17145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63510" name="Line 22">
            <a:extLst>
              <a:ext uri="{FF2B5EF4-FFF2-40B4-BE49-F238E27FC236}">
                <a16:creationId xmlns:a16="http://schemas.microsoft.com/office/drawing/2014/main" id="{F44312EB-6E1C-C9DC-C25F-A44253CB68F5}"/>
              </a:ext>
            </a:extLst>
          </p:cNvPr>
          <p:cNvSpPr>
            <a:spLocks noChangeShapeType="1"/>
          </p:cNvSpPr>
          <p:nvPr/>
        </p:nvSpPr>
        <p:spPr bwMode="auto">
          <a:xfrm>
            <a:off x="1752600" y="4629150"/>
            <a:ext cx="0" cy="17145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63511" name="Text Box 23">
            <a:extLst>
              <a:ext uri="{FF2B5EF4-FFF2-40B4-BE49-F238E27FC236}">
                <a16:creationId xmlns:a16="http://schemas.microsoft.com/office/drawing/2014/main" id="{1BD8B190-55AD-8989-60CA-F18AC4FD3F5D}"/>
              </a:ext>
            </a:extLst>
          </p:cNvPr>
          <p:cNvSpPr txBox="1">
            <a:spLocks noChangeArrowheads="1"/>
          </p:cNvSpPr>
          <p:nvPr/>
        </p:nvSpPr>
        <p:spPr bwMode="auto">
          <a:xfrm>
            <a:off x="344488" y="4962525"/>
            <a:ext cx="18923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r>
              <a:rPr lang="en-US" altLang="en-US" sz="1200" b="1" baseline="0"/>
              <a:t>Gross CV               Net CV</a:t>
            </a:r>
          </a:p>
        </p:txBody>
      </p:sp>
      <p:sp>
        <p:nvSpPr>
          <p:cNvPr id="24" name="Oval 23">
            <a:extLst>
              <a:ext uri="{FF2B5EF4-FFF2-40B4-BE49-F238E27FC236}">
                <a16:creationId xmlns:a16="http://schemas.microsoft.com/office/drawing/2014/main" id="{A07EB09C-8B7A-0A96-1E50-D7CCD655C76F}"/>
              </a:ext>
            </a:extLst>
          </p:cNvPr>
          <p:cNvSpPr>
            <a:spLocks noChangeArrowheads="1"/>
          </p:cNvSpPr>
          <p:nvPr/>
        </p:nvSpPr>
        <p:spPr bwMode="auto">
          <a:xfrm>
            <a:off x="-17463" y="3205163"/>
            <a:ext cx="2347913" cy="2513012"/>
          </a:xfrm>
          <a:prstGeom prst="ellipse">
            <a:avLst/>
          </a:prstGeom>
          <a:solidFill>
            <a:srgbClr val="FFFF00">
              <a:alpha val="30980"/>
            </a:srgbClr>
          </a:solidFill>
          <a:ln w="12700" algn="ctr">
            <a:solidFill>
              <a:srgbClr val="FF0000"/>
            </a:solidFill>
            <a:prstDash val="sysDash"/>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25" name="TextBox 24">
            <a:extLst>
              <a:ext uri="{FF2B5EF4-FFF2-40B4-BE49-F238E27FC236}">
                <a16:creationId xmlns:a16="http://schemas.microsoft.com/office/drawing/2014/main" id="{59BFCD24-A342-A2D9-B92C-41759454B004}"/>
              </a:ext>
            </a:extLst>
          </p:cNvPr>
          <p:cNvSpPr txBox="1">
            <a:spLocks noChangeArrowheads="1"/>
          </p:cNvSpPr>
          <p:nvPr/>
        </p:nvSpPr>
        <p:spPr bwMode="auto">
          <a:xfrm>
            <a:off x="238125" y="5986463"/>
            <a:ext cx="8905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800" baseline="0">
                <a:solidFill>
                  <a:srgbClr val="FF0000"/>
                </a:solidFill>
              </a:rPr>
              <a:t>Assuming the main source of energy/heat input comes only from the fuel  and air only acts a source of oxidant unless it is preheated  (usually from 25</a:t>
            </a:r>
            <a:r>
              <a:rPr lang="en-MY" altLang="en-US" sz="1800" baseline="30000">
                <a:solidFill>
                  <a:srgbClr val="FF0000"/>
                </a:solidFill>
              </a:rPr>
              <a:t>o</a:t>
            </a:r>
            <a:r>
              <a:rPr lang="en-MY" altLang="en-US" sz="1800" baseline="0">
                <a:solidFill>
                  <a:srgbClr val="FF0000"/>
                </a:solidFill>
              </a:rPr>
              <a:t>C)   to  a specific  elevated temperature  </a:t>
            </a:r>
          </a:p>
        </p:txBody>
      </p:sp>
      <p:cxnSp>
        <p:nvCxnSpPr>
          <p:cNvPr id="26" name="Straight Arrow Connector 25">
            <a:extLst>
              <a:ext uri="{FF2B5EF4-FFF2-40B4-BE49-F238E27FC236}">
                <a16:creationId xmlns:a16="http://schemas.microsoft.com/office/drawing/2014/main" id="{2153C7B7-C895-823E-4C3C-00BAD8BB185E}"/>
              </a:ext>
            </a:extLst>
          </p:cNvPr>
          <p:cNvCxnSpPr>
            <a:cxnSpLocks noChangeShapeType="1"/>
          </p:cNvCxnSpPr>
          <p:nvPr/>
        </p:nvCxnSpPr>
        <p:spPr bwMode="auto">
          <a:xfrm>
            <a:off x="1254125" y="5368925"/>
            <a:ext cx="117475" cy="617538"/>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Rectangle 3">
            <a:extLst>
              <a:ext uri="{FF2B5EF4-FFF2-40B4-BE49-F238E27FC236}">
                <a16:creationId xmlns:a16="http://schemas.microsoft.com/office/drawing/2014/main" id="{04A62D42-0D97-43E2-0ADA-0FFE0E8BD424}"/>
              </a:ext>
            </a:extLst>
          </p:cNvPr>
          <p:cNvSpPr>
            <a:spLocks noGrp="1" noChangeArrowheads="1"/>
          </p:cNvSpPr>
          <p:nvPr>
            <p:ph type="body" idx="1"/>
          </p:nvPr>
        </p:nvSpPr>
        <p:spPr>
          <a:xfrm>
            <a:off x="457200" y="381000"/>
            <a:ext cx="8305800" cy="6178550"/>
          </a:xfrm>
          <a:ln>
            <a:solidFill>
              <a:schemeClr val="tx1"/>
            </a:solidFill>
          </a:ln>
        </p:spPr>
        <p:txBody>
          <a:bodyPr/>
          <a:lstStyle/>
          <a:p>
            <a:pPr marL="363538" indent="-363538">
              <a:lnSpc>
                <a:spcPct val="90000"/>
              </a:lnSpc>
              <a:buFontTx/>
              <a:buNone/>
              <a:defRPr/>
            </a:pPr>
            <a:r>
              <a:rPr lang="en-US" sz="2400" b="1" u="sng" dirty="0"/>
              <a:t>Example 1</a:t>
            </a:r>
          </a:p>
          <a:p>
            <a:pPr marL="0" indent="0">
              <a:buFontTx/>
              <a:buNone/>
              <a:defRPr/>
            </a:pPr>
            <a:endParaRPr lang="en-US" sz="2000" dirty="0"/>
          </a:p>
          <a:p>
            <a:pPr marL="0" indent="0">
              <a:buFontTx/>
              <a:buNone/>
              <a:defRPr/>
            </a:pPr>
            <a:r>
              <a:rPr lang="en-US" sz="2000" dirty="0"/>
              <a:t>Liquefied petroleum gas (LPG) composed of  30  </a:t>
            </a:r>
            <a:r>
              <a:rPr lang="en-US" sz="2000" dirty="0" err="1"/>
              <a:t>wt</a:t>
            </a:r>
            <a:r>
              <a:rPr lang="en-US" sz="2000" dirty="0"/>
              <a:t> % propane and 70 </a:t>
            </a:r>
            <a:r>
              <a:rPr lang="en-US" sz="2000" dirty="0" err="1"/>
              <a:t>wt</a:t>
            </a:r>
            <a:r>
              <a:rPr lang="en-US" sz="2000" dirty="0"/>
              <a:t> % butane. Determine the LPG composition by volume (</a:t>
            </a:r>
            <a:r>
              <a:rPr lang="en-US" sz="2000" dirty="0" err="1"/>
              <a:t>vol</a:t>
            </a:r>
            <a:r>
              <a:rPr lang="en-US" sz="2000" dirty="0"/>
              <a:t> %)</a:t>
            </a:r>
          </a:p>
          <a:p>
            <a:pPr>
              <a:defRPr/>
            </a:pPr>
            <a:endParaRPr lang="en-US" sz="2000" dirty="0"/>
          </a:p>
          <a:p>
            <a:pPr>
              <a:defRPr/>
            </a:pPr>
            <a:endParaRPr lang="en-US" sz="2000" dirty="0"/>
          </a:p>
          <a:p>
            <a:pPr>
              <a:defRPr/>
            </a:pPr>
            <a:endParaRPr lang="en-US" sz="2000" dirty="0"/>
          </a:p>
          <a:p>
            <a:pPr>
              <a:defRPr/>
            </a:pPr>
            <a:endParaRPr lang="en-US" sz="2000" dirty="0"/>
          </a:p>
          <a:p>
            <a:pPr>
              <a:defRPr/>
            </a:pPr>
            <a:endParaRPr lang="en-US" sz="2000" dirty="0"/>
          </a:p>
          <a:p>
            <a:pPr marL="363538" indent="-363538" algn="r">
              <a:lnSpc>
                <a:spcPct val="90000"/>
              </a:lnSpc>
              <a:buFontTx/>
              <a:buNone/>
              <a:defRPr/>
            </a:pPr>
            <a:endParaRPr lang="en-US" sz="2400" dirty="0"/>
          </a:p>
        </p:txBody>
      </p:sp>
      <p:graphicFrame>
        <p:nvGraphicFramePr>
          <p:cNvPr id="2" name="Object 1">
            <a:extLst>
              <a:ext uri="{FF2B5EF4-FFF2-40B4-BE49-F238E27FC236}">
                <a16:creationId xmlns:a16="http://schemas.microsoft.com/office/drawing/2014/main" id="{E1596338-52A6-62BB-BB71-7B2AE594BD39}"/>
              </a:ext>
            </a:extLst>
          </p:cNvPr>
          <p:cNvGraphicFramePr>
            <a:graphicFrameLocks noChangeAspect="1"/>
          </p:cNvGraphicFramePr>
          <p:nvPr/>
        </p:nvGraphicFramePr>
        <p:xfrm>
          <a:off x="3859213" y="3084513"/>
          <a:ext cx="4572000" cy="3249612"/>
        </p:xfrm>
        <a:graphic>
          <a:graphicData uri="http://schemas.openxmlformats.org/presentationml/2006/ole">
            <mc:AlternateContent xmlns:mc="http://schemas.openxmlformats.org/markup-compatibility/2006">
              <mc:Choice xmlns:v="urn:schemas-microsoft-com:vml" Requires="v">
                <p:oleObj name="Worksheet" r:id="rId3" imgW="3710763" imgH="2636457" progId="Excel.Sheet.8">
                  <p:embed/>
                </p:oleObj>
              </mc:Choice>
              <mc:Fallback>
                <p:oleObj name="Worksheet" r:id="rId3" imgW="3710763" imgH="2636457" progId="Excel.Shee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9213" y="3084513"/>
                        <a:ext cx="4572000"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5540" name="Object 2">
            <a:extLst>
              <a:ext uri="{FF2B5EF4-FFF2-40B4-BE49-F238E27FC236}">
                <a16:creationId xmlns:a16="http://schemas.microsoft.com/office/drawing/2014/main" id="{74419E72-9CAF-A2E4-0BEB-B757E736CD12}"/>
              </a:ext>
            </a:extLst>
          </p:cNvPr>
          <p:cNvGraphicFramePr>
            <a:graphicFrameLocks noChangeAspect="1"/>
          </p:cNvGraphicFramePr>
          <p:nvPr/>
        </p:nvGraphicFramePr>
        <p:xfrm>
          <a:off x="762000" y="2195513"/>
          <a:ext cx="3133725" cy="700087"/>
        </p:xfrm>
        <a:graphic>
          <a:graphicData uri="http://schemas.openxmlformats.org/presentationml/2006/ole">
            <mc:AlternateContent xmlns:mc="http://schemas.openxmlformats.org/markup-compatibility/2006">
              <mc:Choice xmlns:v="urn:schemas-microsoft-com:vml" Requires="v">
                <p:oleObj name="Equation" r:id="rId5" imgW="2032000" imgH="444500" progId="Equation.3">
                  <p:embed/>
                </p:oleObj>
              </mc:Choice>
              <mc:Fallback>
                <p:oleObj name="Equation" r:id="rId5" imgW="2032000" imgH="444500"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2195513"/>
                        <a:ext cx="3133725" cy="700087"/>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3" name="TextBox 2">
            <a:extLst>
              <a:ext uri="{FF2B5EF4-FFF2-40B4-BE49-F238E27FC236}">
                <a16:creationId xmlns:a16="http://schemas.microsoft.com/office/drawing/2014/main" id="{71002437-18E3-753F-3171-2B9978A7E523}"/>
              </a:ext>
            </a:extLst>
          </p:cNvPr>
          <p:cNvSpPr txBox="1">
            <a:spLocks noChangeArrowheads="1"/>
          </p:cNvSpPr>
          <p:nvPr/>
        </p:nvSpPr>
        <p:spPr bwMode="auto">
          <a:xfrm>
            <a:off x="796925" y="2971800"/>
            <a:ext cx="23066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400" baseline="0">
                <a:solidFill>
                  <a:srgbClr val="FF0000"/>
                </a:solidFill>
              </a:rPr>
              <a:t>Mass balance  (Eq 3.3-7 &amp; 8)</a:t>
            </a:r>
          </a:p>
        </p:txBody>
      </p:sp>
      <p:sp>
        <p:nvSpPr>
          <p:cNvPr id="65542" name="TextBox 3">
            <a:extLst>
              <a:ext uri="{FF2B5EF4-FFF2-40B4-BE49-F238E27FC236}">
                <a16:creationId xmlns:a16="http://schemas.microsoft.com/office/drawing/2014/main" id="{DEA9667F-10BC-9EEF-A757-1CADB26483F5}"/>
              </a:ext>
            </a:extLst>
          </p:cNvPr>
          <p:cNvSpPr txBox="1">
            <a:spLocks noChangeArrowheads="1"/>
          </p:cNvSpPr>
          <p:nvPr/>
        </p:nvSpPr>
        <p:spPr bwMode="auto">
          <a:xfrm>
            <a:off x="4495800" y="1955800"/>
            <a:ext cx="40259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i="1" baseline="0">
                <a:solidFill>
                  <a:srgbClr val="FF0000"/>
                </a:solidFill>
              </a:rPr>
              <a:t>Amalgat’s law for ideal gas mixture  ,</a:t>
            </a:r>
          </a:p>
          <a:p>
            <a:pPr>
              <a:spcBef>
                <a:spcPct val="0"/>
              </a:spcBef>
              <a:buClrTx/>
              <a:buFontTx/>
              <a:buNone/>
            </a:pPr>
            <a:endParaRPr lang="en-MY" altLang="en-US" sz="2000" i="1" baseline="0">
              <a:solidFill>
                <a:srgbClr val="FF0000"/>
              </a:solidFill>
            </a:endParaRPr>
          </a:p>
          <a:p>
            <a:pPr>
              <a:spcBef>
                <a:spcPct val="0"/>
              </a:spcBef>
              <a:buClrTx/>
              <a:buFontTx/>
              <a:buNone/>
            </a:pPr>
            <a:r>
              <a:rPr lang="en-MY" altLang="en-US" sz="2000" i="1" baseline="0">
                <a:solidFill>
                  <a:srgbClr val="FF0000"/>
                </a:solidFill>
              </a:rPr>
              <a:t>                 vol% ~ mol%</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9907035-2379-D9C7-CAB7-ADB83B872E87}"/>
                  </a:ext>
                </a:extLst>
              </p:cNvPr>
              <p:cNvSpPr txBox="1"/>
              <p:nvPr/>
            </p:nvSpPr>
            <p:spPr>
              <a:xfrm>
                <a:off x="1066800" y="3962401"/>
                <a:ext cx="1023037" cy="52405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𝑀𝑊</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𝑘𝑔</m:t>
                          </m:r>
                        </m:num>
                        <m:den>
                          <m:r>
                            <a:rPr lang="en-US" b="0" i="1" smtClean="0">
                              <a:latin typeface="Cambria Math" panose="02040503050406030204" pitchFamily="18" charset="0"/>
                            </a:rPr>
                            <m:t>𝑘𝑚𝑜𝑙</m:t>
                          </m:r>
                        </m:den>
                      </m:f>
                    </m:oMath>
                  </m:oMathPara>
                </a14:m>
                <a:endParaRPr lang="en-MY" dirty="0"/>
              </a:p>
            </p:txBody>
          </p:sp>
        </mc:Choice>
        <mc:Fallback xmlns="">
          <p:sp>
            <p:nvSpPr>
              <p:cNvPr id="4" name="TextBox 3">
                <a:extLst>
                  <a:ext uri="{FF2B5EF4-FFF2-40B4-BE49-F238E27FC236}">
                    <a16:creationId xmlns:a16="http://schemas.microsoft.com/office/drawing/2014/main" id="{D9907035-2379-D9C7-CAB7-ADB83B872E87}"/>
                  </a:ext>
                </a:extLst>
              </p:cNvPr>
              <p:cNvSpPr txBox="1">
                <a:spLocks noRot="1" noChangeAspect="1" noMove="1" noResize="1" noEditPoints="1" noAdjustHandles="1" noChangeArrowheads="1" noChangeShapeType="1" noTextEdit="1"/>
              </p:cNvSpPr>
              <p:nvPr/>
            </p:nvSpPr>
            <p:spPr>
              <a:xfrm>
                <a:off x="1066800" y="3962401"/>
                <a:ext cx="1023037" cy="524054"/>
              </a:xfrm>
              <a:prstGeom prst="rect">
                <a:avLst/>
              </a:prstGeom>
              <a:blipFill>
                <a:blip r:embed="rId7"/>
                <a:stretch>
                  <a:fillRect t="-33721"/>
                </a:stretch>
              </a:blipFill>
            </p:spPr>
            <p:txBody>
              <a:bodyPr/>
              <a:lstStyle/>
              <a:p>
                <a:r>
                  <a:rPr lang="en-MY">
                    <a:noFill/>
                  </a:rPr>
                  <a:t> </a:t>
                </a:r>
              </a:p>
            </p:txBody>
          </p:sp>
        </mc:Fallback>
      </mc:AlternateContent>
      <p:graphicFrame>
        <p:nvGraphicFramePr>
          <p:cNvPr id="6" name="Object 24">
            <a:extLst>
              <a:ext uri="{FF2B5EF4-FFF2-40B4-BE49-F238E27FC236}">
                <a16:creationId xmlns:a16="http://schemas.microsoft.com/office/drawing/2014/main" id="{625597BC-2087-72CB-0CE1-BF7822953738}"/>
              </a:ext>
            </a:extLst>
          </p:cNvPr>
          <p:cNvGraphicFramePr>
            <a:graphicFrameLocks noChangeAspect="1"/>
          </p:cNvGraphicFramePr>
          <p:nvPr>
            <p:extLst>
              <p:ext uri="{D42A27DB-BD31-4B8C-83A1-F6EECF244321}">
                <p14:modId xmlns:p14="http://schemas.microsoft.com/office/powerpoint/2010/main" val="787339999"/>
              </p:ext>
            </p:extLst>
          </p:nvPr>
        </p:nvGraphicFramePr>
        <p:xfrm>
          <a:off x="654844" y="4589462"/>
          <a:ext cx="2590800" cy="660400"/>
        </p:xfrm>
        <a:graphic>
          <a:graphicData uri="http://schemas.openxmlformats.org/presentationml/2006/ole">
            <mc:AlternateContent xmlns:mc="http://schemas.openxmlformats.org/markup-compatibility/2006">
              <mc:Choice xmlns:v="urn:schemas-microsoft-com:vml" Requires="v">
                <p:oleObj name="Equation" r:id="rId8" imgW="1346200" imgH="342900" progId="Equation.3">
                  <p:embed/>
                </p:oleObj>
              </mc:Choice>
              <mc:Fallback>
                <p:oleObj name="Equation" r:id="rId8" imgW="1346200" imgH="342900" progId="Equation.3">
                  <p:embed/>
                  <p:pic>
                    <p:nvPicPr>
                      <p:cNvPr id="44048" name="Object 24">
                        <a:extLst>
                          <a:ext uri="{FF2B5EF4-FFF2-40B4-BE49-F238E27FC236}">
                            <a16:creationId xmlns:a16="http://schemas.microsoft.com/office/drawing/2014/main" id="{5B4FFF97-002F-6026-E773-3655F3D9D0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4844" y="4589462"/>
                        <a:ext cx="2590800"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55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22" name="Rectangle 2">
            <a:extLst>
              <a:ext uri="{FF2B5EF4-FFF2-40B4-BE49-F238E27FC236}">
                <a16:creationId xmlns:a16="http://schemas.microsoft.com/office/drawing/2014/main" id="{8F9CD9A9-FFED-568E-A93F-D71F695E51D1}"/>
              </a:ext>
            </a:extLst>
          </p:cNvPr>
          <p:cNvSpPr>
            <a:spLocks noGrp="1" noChangeArrowheads="1"/>
          </p:cNvSpPr>
          <p:nvPr>
            <p:ph type="title"/>
          </p:nvPr>
        </p:nvSpPr>
        <p:spPr>
          <a:xfrm>
            <a:off x="533400" y="381000"/>
            <a:ext cx="8153400" cy="555625"/>
          </a:xfrm>
          <a:solidFill>
            <a:schemeClr val="accent1"/>
          </a:solidFill>
          <a:ln>
            <a:solidFill>
              <a:schemeClr val="tx1"/>
            </a:solidFill>
          </a:ln>
        </p:spPr>
        <p:txBody>
          <a:bodyPr/>
          <a:lstStyle/>
          <a:p>
            <a:pPr algn="ctr">
              <a:defRPr/>
            </a:pPr>
            <a:br>
              <a:rPr lang="en-US" sz="2800" b="1">
                <a:solidFill>
                  <a:schemeClr val="tx1"/>
                </a:solidFill>
                <a:effectLst>
                  <a:outerShdw blurRad="38100" dist="38100" dir="2700000" algn="tl">
                    <a:srgbClr val="FFFFFF"/>
                  </a:outerShdw>
                </a:effectLst>
              </a:rPr>
            </a:br>
            <a:r>
              <a:rPr lang="en-US" sz="2800" b="1">
                <a:solidFill>
                  <a:schemeClr val="tx1"/>
                </a:solidFill>
                <a:effectLst>
                  <a:outerShdw blurRad="38100" dist="38100" dir="2700000" algn="tl">
                    <a:srgbClr val="FFFFFF"/>
                  </a:outerShdw>
                </a:effectLst>
              </a:rPr>
              <a:t>Categories of Combustion Processes</a:t>
            </a:r>
            <a:endParaRPr lang="en-US" sz="2800" b="1">
              <a:effectLst>
                <a:outerShdw blurRad="38100" dist="38100" dir="2700000" algn="tl">
                  <a:srgbClr val="FFFFFF"/>
                </a:outerShdw>
              </a:effectLst>
            </a:endParaRPr>
          </a:p>
        </p:txBody>
      </p:sp>
      <p:sp>
        <p:nvSpPr>
          <p:cNvPr id="23555" name="Rectangle 3">
            <a:extLst>
              <a:ext uri="{FF2B5EF4-FFF2-40B4-BE49-F238E27FC236}">
                <a16:creationId xmlns:a16="http://schemas.microsoft.com/office/drawing/2014/main" id="{3B15FB82-9B4A-2229-B6FA-FE23A721CEBE}"/>
              </a:ext>
            </a:extLst>
          </p:cNvPr>
          <p:cNvSpPr>
            <a:spLocks noGrp="1" noChangeArrowheads="1"/>
          </p:cNvSpPr>
          <p:nvPr>
            <p:ph type="body" idx="1"/>
          </p:nvPr>
        </p:nvSpPr>
        <p:spPr>
          <a:xfrm>
            <a:off x="533400" y="1143000"/>
            <a:ext cx="8153400" cy="5416550"/>
          </a:xfrm>
          <a:ln>
            <a:solidFill>
              <a:schemeClr val="tx1"/>
            </a:solidFill>
            <a:miter lim="800000"/>
            <a:headEnd/>
            <a:tailEnd/>
          </a:ln>
        </p:spPr>
        <p:txBody>
          <a:bodyPr/>
          <a:lstStyle/>
          <a:p>
            <a:pPr marL="355600" indent="0" algn="ctr">
              <a:buFontTx/>
              <a:buNone/>
              <a:defRPr/>
            </a:pPr>
            <a:r>
              <a:rPr lang="en-US" altLang="en-US" sz="2800" b="1" dirty="0">
                <a:solidFill>
                  <a:srgbClr val="FF0000"/>
                </a:solidFill>
              </a:rPr>
              <a:t>MASS BALANCE – REVIEW (SECT 4.8)</a:t>
            </a:r>
          </a:p>
          <a:p>
            <a:pPr marL="355600" indent="0" algn="ctr">
              <a:buFontTx/>
              <a:buNone/>
              <a:defRPr/>
            </a:pPr>
            <a:endParaRPr lang="en-US" altLang="en-US" dirty="0"/>
          </a:p>
          <a:p>
            <a:pPr marL="609600" indent="-254000">
              <a:defRPr/>
            </a:pPr>
            <a:r>
              <a:rPr lang="en-US" altLang="en-US" sz="2400" dirty="0"/>
              <a:t>Complete combustion</a:t>
            </a:r>
          </a:p>
          <a:p>
            <a:pPr marL="1120775" lvl="1" indent="-331788">
              <a:defRPr/>
            </a:pPr>
            <a:r>
              <a:rPr lang="en-US" altLang="en-US" sz="2400" dirty="0"/>
              <a:t>Stoichiometric</a:t>
            </a:r>
          </a:p>
          <a:p>
            <a:pPr marL="1120775" lvl="1" indent="-331788">
              <a:defRPr/>
            </a:pPr>
            <a:r>
              <a:rPr lang="en-US" altLang="en-US" sz="2400" dirty="0"/>
              <a:t>Excess air or fuel lean</a:t>
            </a:r>
          </a:p>
          <a:p>
            <a:pPr marL="1120775" lvl="1" indent="-331788">
              <a:buFontTx/>
              <a:buNone/>
              <a:defRPr/>
            </a:pPr>
            <a:endParaRPr lang="en-US" altLang="en-US" sz="2400" dirty="0"/>
          </a:p>
          <a:p>
            <a:pPr marL="609600" indent="-254000">
              <a:defRPr/>
            </a:pPr>
            <a:r>
              <a:rPr lang="en-US" altLang="en-US" sz="2400" dirty="0"/>
              <a:t>Incomplete combustion</a:t>
            </a:r>
          </a:p>
          <a:p>
            <a:pPr marL="1120775" lvl="1" indent="-331788">
              <a:defRPr/>
            </a:pPr>
            <a:r>
              <a:rPr lang="en-US" altLang="en-US" sz="2400" dirty="0"/>
              <a:t>Excess fuel  or fuel rich or deficient air</a:t>
            </a:r>
          </a:p>
          <a:p>
            <a:pPr marL="1120775" lvl="1" indent="-331788">
              <a:defRPr/>
            </a:pPr>
            <a:endParaRPr lang="en-US" altLang="en-US" dirty="0"/>
          </a:p>
          <a:p>
            <a:pPr marL="1120775" lvl="1" indent="-331788" algn="ctr">
              <a:buFontTx/>
              <a:buNone/>
              <a:defRPr/>
            </a:pPr>
            <a:r>
              <a:rPr lang="en-US" altLang="en-US" sz="2000" dirty="0"/>
              <a:t>In practice, combustion will never be complete even though at stoichiometric or excess air conditions…….due to non-uniformity of fuel and air mixture and complexity of combustion reaction</a:t>
            </a:r>
          </a:p>
          <a:p>
            <a:pPr marL="609600" indent="-254000" algn="ctr">
              <a:buFontTx/>
              <a:buNone/>
              <a:defRPr/>
            </a:pPr>
            <a:endParaRPr lang="en-US" altLang="en-US"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Rectangle 3">
            <a:extLst>
              <a:ext uri="{FF2B5EF4-FFF2-40B4-BE49-F238E27FC236}">
                <a16:creationId xmlns:a16="http://schemas.microsoft.com/office/drawing/2014/main" id="{8DB77B33-966A-70E1-4DCC-A40DF3F50769}"/>
              </a:ext>
            </a:extLst>
          </p:cNvPr>
          <p:cNvSpPr>
            <a:spLocks noGrp="1" noChangeArrowheads="1"/>
          </p:cNvSpPr>
          <p:nvPr>
            <p:ph type="body" idx="1"/>
          </p:nvPr>
        </p:nvSpPr>
        <p:spPr>
          <a:xfrm>
            <a:off x="457200" y="381000"/>
            <a:ext cx="8305800" cy="6178550"/>
          </a:xfrm>
          <a:ln>
            <a:solidFill>
              <a:schemeClr val="tx1"/>
            </a:solidFill>
          </a:ln>
        </p:spPr>
        <p:txBody>
          <a:bodyPr/>
          <a:lstStyle/>
          <a:p>
            <a:pPr marL="363538" indent="-363538">
              <a:lnSpc>
                <a:spcPct val="90000"/>
              </a:lnSpc>
              <a:buFontTx/>
              <a:buNone/>
              <a:defRPr/>
            </a:pPr>
            <a:r>
              <a:rPr lang="en-US" sz="2400" b="1" u="sng" dirty="0"/>
              <a:t>Example 2</a:t>
            </a:r>
          </a:p>
          <a:p>
            <a:pPr marL="0" indent="0">
              <a:buFontTx/>
              <a:buNone/>
              <a:defRPr/>
            </a:pPr>
            <a:endParaRPr lang="en-US" sz="2000" dirty="0"/>
          </a:p>
          <a:p>
            <a:pPr marL="0" indent="0">
              <a:buFontTx/>
              <a:buNone/>
              <a:defRPr/>
            </a:pPr>
            <a:r>
              <a:rPr lang="en-US" sz="2000" dirty="0"/>
              <a:t>The molar compositions of wet combustion products  are 5.06 % CO</a:t>
            </a:r>
            <a:r>
              <a:rPr lang="en-US" sz="2000" baseline="-25000" dirty="0"/>
              <a:t>2</a:t>
            </a:r>
            <a:r>
              <a:rPr lang="en-US" sz="2000" dirty="0"/>
              <a:t>, 1.69% CO, 8.72% O</a:t>
            </a:r>
            <a:r>
              <a:rPr lang="en-US" sz="2000" baseline="-25000" dirty="0"/>
              <a:t>2</a:t>
            </a:r>
            <a:r>
              <a:rPr lang="en-US" sz="2000" dirty="0"/>
              <a:t> , 0.37 % CH</a:t>
            </a:r>
            <a:r>
              <a:rPr lang="en-US" sz="2000" baseline="-25000" dirty="0"/>
              <a:t>4</a:t>
            </a:r>
            <a:r>
              <a:rPr lang="en-US" sz="2000" dirty="0"/>
              <a:t>, 10.12 % H</a:t>
            </a:r>
            <a:r>
              <a:rPr lang="en-US" sz="2000" baseline="-25000" dirty="0"/>
              <a:t>2</a:t>
            </a:r>
            <a:r>
              <a:rPr lang="en-US" sz="2000" dirty="0"/>
              <a:t>O and the balance N</a:t>
            </a:r>
            <a:r>
              <a:rPr lang="en-US" sz="2000" baseline="-25000" dirty="0"/>
              <a:t>2</a:t>
            </a:r>
            <a:r>
              <a:rPr lang="en-US" sz="2000" dirty="0"/>
              <a:t> by volume (</a:t>
            </a:r>
            <a:r>
              <a:rPr lang="en-US" sz="2000" dirty="0" err="1"/>
              <a:t>mol</a:t>
            </a:r>
            <a:r>
              <a:rPr lang="en-US" sz="2000" dirty="0"/>
              <a:t>). Determine the composition of  the  combustion products on a  dry basis.</a:t>
            </a:r>
          </a:p>
          <a:p>
            <a:pPr marL="1350963" lvl="1" indent="-271463">
              <a:lnSpc>
                <a:spcPct val="90000"/>
              </a:lnSpc>
              <a:defRPr/>
            </a:pPr>
            <a:endParaRPr lang="en-US" sz="2400" dirty="0"/>
          </a:p>
          <a:p>
            <a:pPr marL="1350963" lvl="1" indent="-271463">
              <a:lnSpc>
                <a:spcPct val="90000"/>
              </a:lnSpc>
              <a:buFontTx/>
              <a:buNone/>
              <a:defRPr/>
            </a:pPr>
            <a:r>
              <a:rPr lang="en-US" sz="2400" dirty="0"/>
              <a:t>						</a:t>
            </a:r>
          </a:p>
          <a:p>
            <a:pPr marL="363538" indent="-363538" algn="r">
              <a:lnSpc>
                <a:spcPct val="90000"/>
              </a:lnSpc>
              <a:buFontTx/>
              <a:buNone/>
              <a:defRPr/>
            </a:pPr>
            <a:endParaRPr lang="en-US" sz="2400" dirty="0"/>
          </a:p>
        </p:txBody>
      </p:sp>
      <p:graphicFrame>
        <p:nvGraphicFramePr>
          <p:cNvPr id="5" name="Object 4">
            <a:extLst>
              <a:ext uri="{FF2B5EF4-FFF2-40B4-BE49-F238E27FC236}">
                <a16:creationId xmlns:a16="http://schemas.microsoft.com/office/drawing/2014/main" id="{A7E12842-166B-A424-31DD-C3407B66AF01}"/>
              </a:ext>
            </a:extLst>
          </p:cNvPr>
          <p:cNvGraphicFramePr>
            <a:graphicFrameLocks noChangeAspect="1"/>
          </p:cNvGraphicFramePr>
          <p:nvPr/>
        </p:nvGraphicFramePr>
        <p:xfrm>
          <a:off x="917575" y="2743200"/>
          <a:ext cx="7385050" cy="3276600"/>
        </p:xfrm>
        <a:graphic>
          <a:graphicData uri="http://schemas.openxmlformats.org/presentationml/2006/ole">
            <mc:AlternateContent xmlns:mc="http://schemas.openxmlformats.org/markup-compatibility/2006">
              <mc:Choice xmlns:v="urn:schemas-microsoft-com:vml" Requires="v">
                <p:oleObj name="Worksheet" r:id="rId3" imgW="3520653" imgH="1561918" progId="Excel.Sheet.8">
                  <p:embed/>
                </p:oleObj>
              </mc:Choice>
              <mc:Fallback>
                <p:oleObj name="Worksheet" r:id="rId3" imgW="3520653" imgH="1561918" progId="Excel.Shee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575" y="2743200"/>
                        <a:ext cx="738505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a:extLst>
              <a:ext uri="{FF2B5EF4-FFF2-40B4-BE49-F238E27FC236}">
                <a16:creationId xmlns:a16="http://schemas.microsoft.com/office/drawing/2014/main" id="{DD682B32-1A37-3B7C-CE28-8FBF9DC58D16}"/>
              </a:ext>
            </a:extLst>
          </p:cNvPr>
          <p:cNvSpPr>
            <a:spLocks noChangeArrowheads="1"/>
          </p:cNvSpPr>
          <p:nvPr/>
        </p:nvSpPr>
        <p:spPr bwMode="auto">
          <a:xfrm>
            <a:off x="5410200" y="3581400"/>
            <a:ext cx="1371600" cy="23622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6" name="Rectangle 5">
            <a:extLst>
              <a:ext uri="{FF2B5EF4-FFF2-40B4-BE49-F238E27FC236}">
                <a16:creationId xmlns:a16="http://schemas.microsoft.com/office/drawing/2014/main" id="{E5C8DE05-D639-601B-DCB6-489FC1FDCCBF}"/>
              </a:ext>
            </a:extLst>
          </p:cNvPr>
          <p:cNvSpPr>
            <a:spLocks noChangeArrowheads="1"/>
          </p:cNvSpPr>
          <p:nvPr/>
        </p:nvSpPr>
        <p:spPr bwMode="auto">
          <a:xfrm>
            <a:off x="6856413" y="3581400"/>
            <a:ext cx="1371600" cy="23622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xit" presetSubtype="0" fill="hold" nodeType="click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xit" presetSubtype="0" fill="hold" nodeType="clickEffect">
                                  <p:stCondLst>
                                    <p:cond delay="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6658" name="Rectangle 2">
            <a:extLst>
              <a:ext uri="{FF2B5EF4-FFF2-40B4-BE49-F238E27FC236}">
                <a16:creationId xmlns:a16="http://schemas.microsoft.com/office/drawing/2014/main" id="{89BCAF95-11CA-8DD0-1C6B-C468458D7563}"/>
              </a:ext>
            </a:extLst>
          </p:cNvPr>
          <p:cNvSpPr>
            <a:spLocks noGrp="1" noChangeArrowheads="1"/>
          </p:cNvSpPr>
          <p:nvPr>
            <p:ph type="title"/>
          </p:nvPr>
        </p:nvSpPr>
        <p:spPr>
          <a:xfrm>
            <a:off x="304800" y="381000"/>
            <a:ext cx="8534400" cy="479425"/>
          </a:xfrm>
          <a:solidFill>
            <a:schemeClr val="accent1"/>
          </a:solidFill>
          <a:ln>
            <a:solidFill>
              <a:schemeClr val="tx1"/>
            </a:solidFill>
          </a:ln>
        </p:spPr>
        <p:txBody>
          <a:bodyPr/>
          <a:lstStyle/>
          <a:p>
            <a:pPr algn="ctr">
              <a:defRPr/>
            </a:pPr>
            <a:br>
              <a:rPr lang="en-US" sz="2800" b="1">
                <a:solidFill>
                  <a:schemeClr val="tx1"/>
                </a:solidFill>
                <a:effectLst>
                  <a:outerShdw blurRad="38100" dist="38100" dir="2700000" algn="tl">
                    <a:srgbClr val="FFFFFF"/>
                  </a:outerShdw>
                </a:effectLst>
              </a:rPr>
            </a:br>
            <a:r>
              <a:rPr lang="en-US" sz="2800" b="1">
                <a:solidFill>
                  <a:schemeClr val="tx1"/>
                </a:solidFill>
                <a:effectLst>
                  <a:outerShdw blurRad="38100" dist="38100" dir="2700000" algn="tl">
                    <a:srgbClr val="FFFFFF"/>
                  </a:outerShdw>
                </a:effectLst>
              </a:rPr>
              <a:t>Dew Point of Flue Gas</a:t>
            </a:r>
            <a:endParaRPr lang="en-US" sz="2800" b="1">
              <a:effectLst>
                <a:outerShdw blurRad="38100" dist="38100" dir="2700000" algn="tl">
                  <a:srgbClr val="FFFFFF"/>
                </a:outerShdw>
              </a:effectLst>
            </a:endParaRPr>
          </a:p>
        </p:txBody>
      </p:sp>
      <p:sp>
        <p:nvSpPr>
          <p:cNvPr id="14340" name="Rectangle 3">
            <a:extLst>
              <a:ext uri="{FF2B5EF4-FFF2-40B4-BE49-F238E27FC236}">
                <a16:creationId xmlns:a16="http://schemas.microsoft.com/office/drawing/2014/main" id="{520CC487-FA90-7DD4-1914-5BCE1E316664}"/>
              </a:ext>
            </a:extLst>
          </p:cNvPr>
          <p:cNvSpPr>
            <a:spLocks noGrp="1" noChangeArrowheads="1"/>
          </p:cNvSpPr>
          <p:nvPr>
            <p:ph type="body" sz="half" idx="1"/>
          </p:nvPr>
        </p:nvSpPr>
        <p:spPr>
          <a:xfrm>
            <a:off x="304800" y="990600"/>
            <a:ext cx="8534400" cy="5638800"/>
          </a:xfrm>
          <a:noFill/>
          <a:ln>
            <a:solidFill>
              <a:schemeClr val="tx1"/>
            </a:solidFill>
            <a:miter lim="800000"/>
            <a:headEnd/>
            <a:tailEnd/>
          </a:ln>
        </p:spPr>
        <p:txBody>
          <a:bodyPr/>
          <a:lstStyle/>
          <a:p>
            <a:pPr marL="355600" indent="-355600">
              <a:lnSpc>
                <a:spcPct val="90000"/>
              </a:lnSpc>
              <a:tabLst>
                <a:tab pos="355600" algn="l"/>
              </a:tabLst>
            </a:pPr>
            <a:r>
              <a:rPr lang="en-US" altLang="en-US" sz="2000" dirty="0">
                <a:solidFill>
                  <a:srgbClr val="FF0000"/>
                </a:solidFill>
              </a:rPr>
              <a:t>The dew point  of a gaseous mixture is the temperature at which its water </a:t>
            </a:r>
            <a:r>
              <a:rPr lang="en-US" altLang="en-US" sz="2000" dirty="0" err="1">
                <a:solidFill>
                  <a:srgbClr val="FF0000"/>
                </a:solidFill>
              </a:rPr>
              <a:t>vapour</a:t>
            </a:r>
            <a:r>
              <a:rPr lang="en-US" altLang="en-US" sz="2000" dirty="0">
                <a:solidFill>
                  <a:srgbClr val="FF0000"/>
                </a:solidFill>
              </a:rPr>
              <a:t> starts condensing, i.e. the temperature at which the saturation pressure of water equals the partial pressure of water </a:t>
            </a:r>
            <a:r>
              <a:rPr lang="en-US" altLang="en-US" sz="2000" dirty="0" err="1">
                <a:solidFill>
                  <a:srgbClr val="FF0000"/>
                </a:solidFill>
              </a:rPr>
              <a:t>vapour</a:t>
            </a:r>
            <a:r>
              <a:rPr lang="en-US" altLang="en-US" sz="2000" dirty="0">
                <a:solidFill>
                  <a:srgbClr val="FF0000"/>
                </a:solidFill>
              </a:rPr>
              <a:t> in the gaseous mixture</a:t>
            </a:r>
            <a:r>
              <a:rPr lang="en-US" altLang="en-US" sz="2000" dirty="0"/>
              <a:t>.</a:t>
            </a:r>
          </a:p>
          <a:p>
            <a:pPr marL="355600" indent="-355600">
              <a:lnSpc>
                <a:spcPct val="90000"/>
              </a:lnSpc>
              <a:tabLst>
                <a:tab pos="355600" algn="l"/>
              </a:tabLst>
            </a:pPr>
            <a:r>
              <a:rPr lang="en-US" altLang="en-US" sz="2000" dirty="0"/>
              <a:t>Controlling the flue gases temperature above the corresponding dew point temperature is very crucial  </a:t>
            </a:r>
          </a:p>
          <a:p>
            <a:pPr marL="355600" indent="-355600">
              <a:lnSpc>
                <a:spcPct val="90000"/>
              </a:lnSpc>
              <a:tabLst>
                <a:tab pos="355600" algn="l"/>
              </a:tabLst>
            </a:pPr>
            <a:endParaRPr lang="en-US" altLang="en-US" sz="2000" dirty="0"/>
          </a:p>
          <a:p>
            <a:pPr marL="1246188" lvl="1" indent="-533400">
              <a:lnSpc>
                <a:spcPct val="90000"/>
              </a:lnSpc>
              <a:tabLst>
                <a:tab pos="355600" algn="l"/>
              </a:tabLst>
            </a:pPr>
            <a:r>
              <a:rPr lang="en-US" altLang="en-US" sz="2000" dirty="0"/>
              <a:t>especially when  the flue gases containing </a:t>
            </a:r>
            <a:r>
              <a:rPr lang="en-US" altLang="en-US" sz="2000" dirty="0" err="1"/>
              <a:t>sulphur</a:t>
            </a:r>
            <a:r>
              <a:rPr lang="en-US" altLang="en-US" sz="2000" dirty="0"/>
              <a:t> element under high excess air combustion condition, i.e. SO</a:t>
            </a:r>
            <a:r>
              <a:rPr lang="en-US" altLang="en-US" sz="2000" baseline="-25000" dirty="0"/>
              <a:t>2 </a:t>
            </a:r>
            <a:r>
              <a:rPr lang="en-US" altLang="en-US" sz="2000" dirty="0"/>
              <a:t>converted to SO</a:t>
            </a:r>
            <a:r>
              <a:rPr lang="en-US" altLang="en-US" sz="2000" baseline="-25000" dirty="0"/>
              <a:t>3</a:t>
            </a:r>
            <a:r>
              <a:rPr lang="en-US" altLang="en-US" sz="2000" dirty="0"/>
              <a:t> and becomes soluble in condensing water </a:t>
            </a:r>
            <a:r>
              <a:rPr lang="en-US" altLang="en-US" sz="2000" dirty="0" err="1"/>
              <a:t>vapour</a:t>
            </a:r>
            <a:r>
              <a:rPr lang="en-US" altLang="en-US" sz="2000" dirty="0"/>
              <a:t> and hence leads to low temperature corrosion.</a:t>
            </a:r>
          </a:p>
          <a:p>
            <a:pPr marL="355600" indent="-355600">
              <a:lnSpc>
                <a:spcPct val="90000"/>
              </a:lnSpc>
              <a:tabLst>
                <a:tab pos="355600" algn="l"/>
              </a:tabLst>
            </a:pPr>
            <a:endParaRPr lang="en-US" altLang="en-US" sz="2000" dirty="0"/>
          </a:p>
          <a:p>
            <a:pPr marL="355600" indent="-355600">
              <a:lnSpc>
                <a:spcPct val="90000"/>
              </a:lnSpc>
              <a:buFontTx/>
              <a:buNone/>
              <a:tabLst>
                <a:tab pos="355600" algn="l"/>
              </a:tabLst>
            </a:pPr>
            <a:endParaRPr lang="en-US" altLang="en-US" sz="2000" dirty="0"/>
          </a:p>
          <a:p>
            <a:pPr marL="1246188" lvl="1" indent="-533400">
              <a:lnSpc>
                <a:spcPct val="90000"/>
              </a:lnSpc>
              <a:tabLst>
                <a:tab pos="355600" algn="l"/>
              </a:tabLst>
            </a:pPr>
            <a:r>
              <a:rPr lang="en-US" altLang="en-US" sz="2000" dirty="0"/>
              <a:t>venting problem, i.e. backdraft or downdraft of  flue gases</a:t>
            </a:r>
            <a:endParaRPr lang="en-US" altLang="en-US" sz="1800" dirty="0"/>
          </a:p>
          <a:p>
            <a:pPr marL="355600" indent="-355600">
              <a:lnSpc>
                <a:spcPct val="90000"/>
              </a:lnSpc>
              <a:tabLst>
                <a:tab pos="355600" algn="l"/>
              </a:tabLst>
            </a:pPr>
            <a:endParaRPr lang="en-US" altLang="en-US" sz="2000" dirty="0"/>
          </a:p>
          <a:p>
            <a:pPr marL="355600" indent="-355600">
              <a:lnSpc>
                <a:spcPct val="90000"/>
              </a:lnSpc>
              <a:spcBef>
                <a:spcPct val="0"/>
              </a:spcBef>
              <a:buClrTx/>
              <a:tabLst>
                <a:tab pos="355600" algn="l"/>
              </a:tabLst>
            </a:pPr>
            <a:r>
              <a:rPr lang="en-US" altLang="en-US" sz="2000" dirty="0">
                <a:solidFill>
                  <a:srgbClr val="FF0000"/>
                </a:solidFill>
              </a:rPr>
              <a:t>As </a:t>
            </a:r>
            <a:r>
              <a:rPr lang="en-US" altLang="en-US" sz="2000" dirty="0" err="1">
                <a:solidFill>
                  <a:srgbClr val="FF0000"/>
                </a:solidFill>
              </a:rPr>
              <a:t>sulphur</a:t>
            </a:r>
            <a:r>
              <a:rPr lang="en-US" altLang="en-US" sz="2000" dirty="0">
                <a:solidFill>
                  <a:srgbClr val="FF0000"/>
                </a:solidFill>
              </a:rPr>
              <a:t> content in the fuel increases, the acid dew point also increases which retards the heat recovery from the waste flue gas in order to protect the equipment from corrosion</a:t>
            </a:r>
          </a:p>
        </p:txBody>
      </p:sp>
      <p:graphicFrame>
        <p:nvGraphicFramePr>
          <p:cNvPr id="14338" name="Object 5">
            <a:extLst>
              <a:ext uri="{FF2B5EF4-FFF2-40B4-BE49-F238E27FC236}">
                <a16:creationId xmlns:a16="http://schemas.microsoft.com/office/drawing/2014/main" id="{ED87763C-D235-03B0-9FD4-207B499F0E70}"/>
              </a:ext>
            </a:extLst>
          </p:cNvPr>
          <p:cNvGraphicFramePr>
            <a:graphicFrameLocks noChangeAspect="1"/>
          </p:cNvGraphicFramePr>
          <p:nvPr/>
        </p:nvGraphicFramePr>
        <p:xfrm>
          <a:off x="2895600" y="4114800"/>
          <a:ext cx="2971800" cy="474663"/>
        </p:xfrm>
        <a:graphic>
          <a:graphicData uri="http://schemas.openxmlformats.org/presentationml/2006/ole">
            <mc:AlternateContent xmlns:mc="http://schemas.openxmlformats.org/markup-compatibility/2006">
              <mc:Choice xmlns:v="urn:schemas-microsoft-com:vml" Requires="v">
                <p:oleObj name="Equation" r:id="rId3" imgW="1397000" imgH="228600" progId="Equation.3">
                  <p:embed/>
                </p:oleObj>
              </mc:Choice>
              <mc:Fallback>
                <p:oleObj name="Equation" r:id="rId3" imgW="1397000" imgH="2286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4114800"/>
                        <a:ext cx="2971800"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4340">
                                            <p:txEl>
                                              <p:pRg st="1" end="1"/>
                                            </p:txEl>
                                          </p:spTgt>
                                        </p:tgtEl>
                                        <p:attrNameLst>
                                          <p:attrName>style.visibility</p:attrName>
                                        </p:attrNameLst>
                                      </p:cBhvr>
                                      <p:to>
                                        <p:strVal val="visible"/>
                                      </p:to>
                                    </p:set>
                                    <p:animEffect transition="in" filter="checkerboard(across)">
                                      <p:cBhvr>
                                        <p:cTn id="7" dur="500"/>
                                        <p:tgtEl>
                                          <p:spTgt spid="14340">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14340">
                                            <p:txEl>
                                              <p:pRg st="3" end="3"/>
                                            </p:txEl>
                                          </p:spTgt>
                                        </p:tgtEl>
                                        <p:attrNameLst>
                                          <p:attrName>style.visibility</p:attrName>
                                        </p:attrNameLst>
                                      </p:cBhvr>
                                      <p:to>
                                        <p:strVal val="visible"/>
                                      </p:to>
                                    </p:set>
                                    <p:animEffect transition="in" filter="checkerboard(across)">
                                      <p:cBhvr>
                                        <p:cTn id="10" dur="500"/>
                                        <p:tgtEl>
                                          <p:spTgt spid="14340">
                                            <p:txEl>
                                              <p:pRg st="3" end="3"/>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14338"/>
                                        </p:tgtEl>
                                        <p:attrNameLst>
                                          <p:attrName>style.visibility</p:attrName>
                                        </p:attrNameLst>
                                      </p:cBhvr>
                                      <p:to>
                                        <p:strVal val="visible"/>
                                      </p:to>
                                    </p:set>
                                    <p:animEffect transition="in" filter="checkerboard(across)">
                                      <p:cBhvr>
                                        <p:cTn id="13" dur="500"/>
                                        <p:tgtEl>
                                          <p:spTgt spid="14338"/>
                                        </p:tgtEl>
                                      </p:cBhvr>
                                    </p:animEffect>
                                  </p:childTnLst>
                                </p:cTn>
                              </p:par>
                              <p:par>
                                <p:cTn id="14" presetID="5" presetClass="entr" presetSubtype="10" fill="hold" nodeType="withEffect">
                                  <p:stCondLst>
                                    <p:cond delay="0"/>
                                  </p:stCondLst>
                                  <p:childTnLst>
                                    <p:set>
                                      <p:cBhvr>
                                        <p:cTn id="15" dur="1" fill="hold">
                                          <p:stCondLst>
                                            <p:cond delay="0"/>
                                          </p:stCondLst>
                                        </p:cTn>
                                        <p:tgtEl>
                                          <p:spTgt spid="14340">
                                            <p:txEl>
                                              <p:pRg st="6" end="6"/>
                                            </p:txEl>
                                          </p:spTgt>
                                        </p:tgtEl>
                                        <p:attrNameLst>
                                          <p:attrName>style.visibility</p:attrName>
                                        </p:attrNameLst>
                                      </p:cBhvr>
                                      <p:to>
                                        <p:strVal val="visible"/>
                                      </p:to>
                                    </p:set>
                                    <p:animEffect transition="in" filter="checkerboard(across)">
                                      <p:cBhvr>
                                        <p:cTn id="16" dur="500"/>
                                        <p:tgtEl>
                                          <p:spTgt spid="14340">
                                            <p:txEl>
                                              <p:pRg st="6" end="6"/>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nodeType="clickEffect">
                                  <p:stCondLst>
                                    <p:cond delay="0"/>
                                  </p:stCondLst>
                                  <p:childTnLst>
                                    <p:set>
                                      <p:cBhvr>
                                        <p:cTn id="20" dur="1" fill="hold">
                                          <p:stCondLst>
                                            <p:cond delay="0"/>
                                          </p:stCondLst>
                                        </p:cTn>
                                        <p:tgtEl>
                                          <p:spTgt spid="14340">
                                            <p:txEl>
                                              <p:pRg st="8" end="8"/>
                                            </p:txEl>
                                          </p:spTgt>
                                        </p:tgtEl>
                                        <p:attrNameLst>
                                          <p:attrName>style.visibility</p:attrName>
                                        </p:attrNameLst>
                                      </p:cBhvr>
                                      <p:to>
                                        <p:strVal val="visible"/>
                                      </p:to>
                                    </p:set>
                                    <p:animEffect transition="in" filter="checkerboard(across)">
                                      <p:cBhvr>
                                        <p:cTn id="21" dur="500"/>
                                        <p:tgtEl>
                                          <p:spTgt spid="1434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068875B-27D8-AE1F-3E36-FEC6A64D4845}"/>
              </a:ext>
            </a:extLst>
          </p:cNvPr>
          <p:cNvSpPr>
            <a:spLocks noGrp="1"/>
          </p:cNvSpPr>
          <p:nvPr>
            <p:ph type="dt" sz="half" idx="10"/>
          </p:nvPr>
        </p:nvSpPr>
        <p:spPr/>
        <p:txBody>
          <a:bodyPr/>
          <a:lstStyle/>
          <a:p>
            <a:pPr>
              <a:defRPr/>
            </a:pPr>
            <a:fld id="{8DAFA625-A0A7-4061-8F65-B12165DB34BE}" type="datetime1">
              <a:rPr lang="en-US" smtClean="0"/>
              <a:pPr>
                <a:defRPr/>
              </a:pPr>
              <a:t>5/25/2025</a:t>
            </a:fld>
            <a:endParaRPr lang="en-US"/>
          </a:p>
        </p:txBody>
      </p:sp>
      <p:sp>
        <p:nvSpPr>
          <p:cNvPr id="5" name="Footer Placeholder 4">
            <a:extLst>
              <a:ext uri="{FF2B5EF4-FFF2-40B4-BE49-F238E27FC236}">
                <a16:creationId xmlns:a16="http://schemas.microsoft.com/office/drawing/2014/main" id="{A8ADACE8-245B-0DB3-0F96-6CFC6B0DC1DD}"/>
              </a:ext>
            </a:extLst>
          </p:cNvPr>
          <p:cNvSpPr>
            <a:spLocks noGrp="1"/>
          </p:cNvSpPr>
          <p:nvPr>
            <p:ph type="ftr" sz="quarter" idx="11"/>
          </p:nvPr>
        </p:nvSpPr>
        <p:spPr/>
        <p:txBody>
          <a:bodyPr/>
          <a:lstStyle/>
          <a:p>
            <a:pPr>
              <a:defRPr/>
            </a:pPr>
            <a:r>
              <a:rPr lang="en-US"/>
              <a:t>© Azeman Mustafa, PhD</a:t>
            </a:r>
          </a:p>
        </p:txBody>
      </p:sp>
      <p:sp>
        <p:nvSpPr>
          <p:cNvPr id="6" name="Slide Number Placeholder 5">
            <a:extLst>
              <a:ext uri="{FF2B5EF4-FFF2-40B4-BE49-F238E27FC236}">
                <a16:creationId xmlns:a16="http://schemas.microsoft.com/office/drawing/2014/main" id="{BDEB84BF-9BBC-810F-3D8E-7F9C9EA134DF}"/>
              </a:ext>
            </a:extLst>
          </p:cNvPr>
          <p:cNvSpPr>
            <a:spLocks noGrp="1"/>
          </p:cNvSpPr>
          <p:nvPr>
            <p:ph type="sldNum" sz="quarter" idx="12"/>
          </p:nvPr>
        </p:nvSpPr>
        <p:spPr/>
        <p:txBody>
          <a:bodyPr/>
          <a:lstStyle/>
          <a:p>
            <a:pPr>
              <a:defRPr/>
            </a:pPr>
            <a:fld id="{2BCEAFCE-24FD-45E9-80C2-E07AD615A176}" type="slidenum">
              <a:rPr lang="en-US" altLang="en-US" smtClean="0"/>
              <a:pPr>
                <a:defRPr/>
              </a:pPr>
              <a:t>32</a:t>
            </a:fld>
            <a:endParaRPr lang="en-US" altLang="en-US"/>
          </a:p>
        </p:txBody>
      </p:sp>
      <p:sp>
        <p:nvSpPr>
          <p:cNvPr id="8" name="TextBox 7">
            <a:extLst>
              <a:ext uri="{FF2B5EF4-FFF2-40B4-BE49-F238E27FC236}">
                <a16:creationId xmlns:a16="http://schemas.microsoft.com/office/drawing/2014/main" id="{AC3F5126-0E1F-8F1C-63D5-87ADF05311D5}"/>
              </a:ext>
            </a:extLst>
          </p:cNvPr>
          <p:cNvSpPr txBox="1"/>
          <p:nvPr/>
        </p:nvSpPr>
        <p:spPr>
          <a:xfrm>
            <a:off x="533400" y="2438400"/>
            <a:ext cx="7543800" cy="3826689"/>
          </a:xfrm>
          <a:prstGeom prst="rect">
            <a:avLst/>
          </a:prstGeom>
          <a:noFill/>
        </p:spPr>
        <p:txBody>
          <a:bodyPr wrap="square">
            <a:spAutoFit/>
          </a:bodyPr>
          <a:lstStyle/>
          <a:p>
            <a:r>
              <a:rPr lang="en-MY" sz="2800" dirty="0"/>
              <a:t>Higher </a:t>
            </a:r>
            <a:r>
              <a:rPr lang="en-MY" sz="2800" dirty="0" err="1"/>
              <a:t>sulfur</a:t>
            </a:r>
            <a:r>
              <a:rPr lang="en-MY" sz="2800" dirty="0"/>
              <a:t> content → higher acid dew point. So acids start condensing at higher temperatures.</a:t>
            </a:r>
          </a:p>
          <a:p>
            <a:endParaRPr lang="en-MY" sz="2800" dirty="0"/>
          </a:p>
          <a:p>
            <a:r>
              <a:rPr lang="en-MY" sz="2800" dirty="0"/>
              <a:t>If the flue gas is cooled below this dew point to recover more heat (improve efficiency), acid condensation occurs.</a:t>
            </a:r>
          </a:p>
          <a:p>
            <a:endParaRPr lang="en-MY" sz="2800" dirty="0"/>
          </a:p>
          <a:p>
            <a:r>
              <a:rPr lang="en-MY" sz="2800" dirty="0"/>
              <a:t>Acid condensation leads to severe corrosion of heat exchangers or equipment.</a:t>
            </a:r>
          </a:p>
          <a:p>
            <a:endParaRPr lang="en-MY" sz="2800" dirty="0"/>
          </a:p>
          <a:p>
            <a:r>
              <a:rPr lang="en-MY" sz="2800" dirty="0"/>
              <a:t>⚠️ So what do engineers do?</a:t>
            </a:r>
          </a:p>
          <a:p>
            <a:r>
              <a:rPr lang="en-MY" sz="2800" dirty="0"/>
              <a:t>To protect equipment, they avoid cooling the flue gas below the acid dew point.</a:t>
            </a:r>
          </a:p>
          <a:p>
            <a:r>
              <a:rPr lang="en-MY" sz="2800" dirty="0"/>
              <a:t>➡ But this limits how much heat you can recover from the waste gas.</a:t>
            </a:r>
          </a:p>
        </p:txBody>
      </p:sp>
      <p:sp>
        <p:nvSpPr>
          <p:cNvPr id="10" name="TextBox 9">
            <a:extLst>
              <a:ext uri="{FF2B5EF4-FFF2-40B4-BE49-F238E27FC236}">
                <a16:creationId xmlns:a16="http://schemas.microsoft.com/office/drawing/2014/main" id="{82B724D6-DFF0-77D1-DBDD-C5C1E5367CC0}"/>
              </a:ext>
            </a:extLst>
          </p:cNvPr>
          <p:cNvSpPr txBox="1"/>
          <p:nvPr/>
        </p:nvSpPr>
        <p:spPr>
          <a:xfrm>
            <a:off x="533400" y="1143000"/>
            <a:ext cx="7848600" cy="954107"/>
          </a:xfrm>
          <a:prstGeom prst="rect">
            <a:avLst/>
          </a:prstGeom>
          <a:noFill/>
        </p:spPr>
        <p:txBody>
          <a:bodyPr wrap="square">
            <a:spAutoFit/>
          </a:bodyPr>
          <a:lstStyle/>
          <a:p>
            <a:r>
              <a:rPr lang="en-US" altLang="en-US" sz="2800" dirty="0">
                <a:solidFill>
                  <a:srgbClr val="FF0000"/>
                </a:solidFill>
              </a:rPr>
              <a:t>As </a:t>
            </a:r>
            <a:r>
              <a:rPr lang="en-US" altLang="en-US" sz="2800" dirty="0" err="1">
                <a:solidFill>
                  <a:srgbClr val="FF0000"/>
                </a:solidFill>
              </a:rPr>
              <a:t>sulphur</a:t>
            </a:r>
            <a:r>
              <a:rPr lang="en-US" altLang="en-US" sz="2800" dirty="0">
                <a:solidFill>
                  <a:srgbClr val="FF0000"/>
                </a:solidFill>
              </a:rPr>
              <a:t> content in the fuel increases, the acid dew point also increases which retards the heat recovery from the waste flue gas in order to protect the equipment from corrosion</a:t>
            </a:r>
            <a:endParaRPr lang="en-MY" sz="2800" dirty="0"/>
          </a:p>
        </p:txBody>
      </p:sp>
    </p:spTree>
    <p:extLst>
      <p:ext uri="{BB962C8B-B14F-4D97-AF65-F5344CB8AC3E}">
        <p14:creationId xmlns:p14="http://schemas.microsoft.com/office/powerpoint/2010/main" val="19399348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24636" name="Group 28">
            <a:extLst>
              <a:ext uri="{FF2B5EF4-FFF2-40B4-BE49-F238E27FC236}">
                <a16:creationId xmlns:a16="http://schemas.microsoft.com/office/drawing/2014/main" id="{64B2E845-E123-F8B0-F3F4-2FB3A2A475DB}"/>
              </a:ext>
            </a:extLst>
          </p:cNvPr>
          <p:cNvGraphicFramePr>
            <a:graphicFrameLocks noGrp="1"/>
          </p:cNvGraphicFramePr>
          <p:nvPr>
            <p:ph sz="half" idx="2"/>
          </p:nvPr>
        </p:nvGraphicFramePr>
        <p:xfrm>
          <a:off x="914400" y="457200"/>
          <a:ext cx="7162800" cy="2255838"/>
        </p:xfrm>
        <a:graphic>
          <a:graphicData uri="http://schemas.openxmlformats.org/drawingml/2006/table">
            <a:tbl>
              <a:tblPr/>
              <a:tblGrid>
                <a:gridCol w="29718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396296">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dirty="0" err="1">
                          <a:ln>
                            <a:noFill/>
                          </a:ln>
                          <a:solidFill>
                            <a:schemeClr val="tx1"/>
                          </a:solidFill>
                          <a:effectLst/>
                          <a:latin typeface="Times New Roman" pitchFamily="18" charset="0"/>
                        </a:rPr>
                        <a:t>Sulphur</a:t>
                      </a:r>
                      <a:r>
                        <a:rPr kumimoji="0" lang="en-US" sz="2000" b="0" i="0" u="none" strike="noStrike" cap="none" normalizeH="0" baseline="0" dirty="0">
                          <a:ln>
                            <a:noFill/>
                          </a:ln>
                          <a:solidFill>
                            <a:schemeClr val="tx1"/>
                          </a:solidFill>
                          <a:effectLst/>
                          <a:latin typeface="Times New Roman" pitchFamily="18" charset="0"/>
                        </a:rPr>
                        <a:t>  wt. % in fuel</a:t>
                      </a:r>
                    </a:p>
                  </a:txBody>
                  <a:tcPr marT="45726" marB="45726"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a:ln>
                            <a:noFill/>
                          </a:ln>
                          <a:solidFill>
                            <a:schemeClr val="tx1"/>
                          </a:solidFill>
                          <a:effectLst/>
                          <a:latin typeface="Times New Roman" pitchFamily="18" charset="0"/>
                        </a:rPr>
                        <a:t>Acid Dew Point, </a:t>
                      </a:r>
                      <a:r>
                        <a:rPr kumimoji="0" lang="en-US" sz="2000" b="0" i="0" u="none" strike="noStrike" cap="none" normalizeH="0" baseline="30000">
                          <a:ln>
                            <a:noFill/>
                          </a:ln>
                          <a:solidFill>
                            <a:schemeClr val="tx1"/>
                          </a:solidFill>
                          <a:effectLst/>
                          <a:latin typeface="Times New Roman" pitchFamily="18" charset="0"/>
                        </a:rPr>
                        <a:t>o</a:t>
                      </a:r>
                      <a:r>
                        <a:rPr kumimoji="0" lang="en-US" sz="2000" b="0" i="0" u="none" strike="noStrike" cap="none" normalizeH="0" baseline="0">
                          <a:ln>
                            <a:noFill/>
                          </a:ln>
                          <a:solidFill>
                            <a:schemeClr val="tx1"/>
                          </a:solidFill>
                          <a:effectLst/>
                          <a:latin typeface="Times New Roman" pitchFamily="18" charset="0"/>
                        </a:rPr>
                        <a:t>C</a:t>
                      </a:r>
                    </a:p>
                  </a:txBody>
                  <a:tcPr marT="45726" marB="45726"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1859542">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imes New Roman" pitchFamily="18" charset="0"/>
                        </a:rPr>
                        <a:t>1</a:t>
                      </a:r>
                    </a:p>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imes New Roman" pitchFamily="18" charset="0"/>
                        </a:rPr>
                        <a:t>2</a:t>
                      </a:r>
                    </a:p>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imes New Roman" pitchFamily="18" charset="0"/>
                        </a:rPr>
                        <a:t>3</a:t>
                      </a:r>
                    </a:p>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imes New Roman" pitchFamily="18" charset="0"/>
                        </a:rPr>
                        <a:t>4</a:t>
                      </a:r>
                    </a:p>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imes New Roman" pitchFamily="18" charset="0"/>
                        </a:rPr>
                        <a:t>5</a:t>
                      </a:r>
                    </a:p>
                  </a:txBody>
                  <a:tcPr marT="45726" marB="45726"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imes New Roman" pitchFamily="18" charset="0"/>
                        </a:rPr>
                        <a:t>130</a:t>
                      </a:r>
                    </a:p>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imes New Roman" pitchFamily="18" charset="0"/>
                        </a:rPr>
                        <a:t>133</a:t>
                      </a:r>
                    </a:p>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imes New Roman" pitchFamily="18" charset="0"/>
                        </a:rPr>
                        <a:t>138</a:t>
                      </a:r>
                    </a:p>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imes New Roman" pitchFamily="18" charset="0"/>
                        </a:rPr>
                        <a:t>143</a:t>
                      </a:r>
                    </a:p>
                    <a:p>
                      <a:pPr marL="0" marR="0" lvl="0" indent="0" algn="ctr" defTabSz="914400" rtl="0" eaLnBrk="0" fontAlgn="base" latinLnBrk="0" hangingPunct="0">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imes New Roman" pitchFamily="18" charset="0"/>
                        </a:rPr>
                        <a:t>150</a:t>
                      </a:r>
                    </a:p>
                  </a:txBody>
                  <a:tcPr marT="45726" marB="45726"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71693" name="Object 15">
            <a:extLst>
              <a:ext uri="{FF2B5EF4-FFF2-40B4-BE49-F238E27FC236}">
                <a16:creationId xmlns:a16="http://schemas.microsoft.com/office/drawing/2014/main" id="{8D89867F-9BD1-950C-506C-083948F04B06}"/>
              </a:ext>
            </a:extLst>
          </p:cNvPr>
          <p:cNvGraphicFramePr>
            <a:graphicFrameLocks noChangeAspect="1"/>
          </p:cNvGraphicFramePr>
          <p:nvPr/>
        </p:nvGraphicFramePr>
        <p:xfrm>
          <a:off x="990600" y="3046413"/>
          <a:ext cx="3886200" cy="3430587"/>
        </p:xfrm>
        <a:graphic>
          <a:graphicData uri="http://schemas.openxmlformats.org/presentationml/2006/ole">
            <mc:AlternateContent xmlns:mc="http://schemas.openxmlformats.org/markup-compatibility/2006">
              <mc:Choice xmlns:v="urn:schemas-microsoft-com:vml" Requires="v">
                <p:oleObj name="Image" r:id="rId3" imgW="17162449" imgH="15154286" progId="Photoshop.Image.6">
                  <p:embed/>
                </p:oleObj>
              </mc:Choice>
              <mc:Fallback>
                <p:oleObj name="Image" r:id="rId3" imgW="17162449" imgH="15154286" progId="Photoshop.Image.6">
                  <p:embed/>
                  <p:pic>
                    <p:nvPicPr>
                      <p:cNvPr id="0" name="Object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046413"/>
                        <a:ext cx="3886200" cy="34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1694" name="Object 23">
            <a:extLst>
              <a:ext uri="{FF2B5EF4-FFF2-40B4-BE49-F238E27FC236}">
                <a16:creationId xmlns:a16="http://schemas.microsoft.com/office/drawing/2014/main" id="{5C75AF8E-9A71-6E3F-73E1-83ABC986810C}"/>
              </a:ext>
            </a:extLst>
          </p:cNvPr>
          <p:cNvGraphicFramePr>
            <a:graphicFrameLocks noChangeAspect="1"/>
          </p:cNvGraphicFramePr>
          <p:nvPr/>
        </p:nvGraphicFramePr>
        <p:xfrm>
          <a:off x="5410200" y="3048000"/>
          <a:ext cx="2687638" cy="3581400"/>
        </p:xfrm>
        <a:graphic>
          <a:graphicData uri="http://schemas.openxmlformats.org/presentationml/2006/ole">
            <mc:AlternateContent xmlns:mc="http://schemas.openxmlformats.org/markup-compatibility/2006">
              <mc:Choice xmlns:v="urn:schemas-microsoft-com:vml" Requires="v">
                <p:oleObj name="Image" r:id="rId5" imgW="5838367" imgH="7777959" progId="Photoshop.Image.6">
                  <p:embed/>
                </p:oleObj>
              </mc:Choice>
              <mc:Fallback>
                <p:oleObj name="Image" r:id="rId5" imgW="5838367" imgH="7777959" progId="Photoshop.Image.6">
                  <p:embed/>
                  <p:pic>
                    <p:nvPicPr>
                      <p:cNvPr id="0" name="Object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200" y="3048000"/>
                        <a:ext cx="2687638"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003F7210-296E-70E3-8830-ED0BF4CB4D41}"/>
              </a:ext>
            </a:extLst>
          </p:cNvPr>
          <p:cNvSpPr>
            <a:spLocks noGrp="1" noChangeArrowheads="1"/>
          </p:cNvSpPr>
          <p:nvPr>
            <p:ph type="body" sz="half" idx="1"/>
          </p:nvPr>
        </p:nvSpPr>
        <p:spPr>
          <a:xfrm>
            <a:off x="304800" y="304800"/>
            <a:ext cx="5943600" cy="6172200"/>
          </a:xfrm>
          <a:ln>
            <a:solidFill>
              <a:schemeClr val="tx1"/>
            </a:solidFill>
          </a:ln>
        </p:spPr>
        <p:txBody>
          <a:bodyPr/>
          <a:lstStyle/>
          <a:p>
            <a:pPr marL="355600" indent="-355600">
              <a:buFontTx/>
              <a:buNone/>
              <a:tabLst>
                <a:tab pos="355600" algn="l"/>
              </a:tabLst>
              <a:defRPr/>
            </a:pPr>
            <a:endParaRPr lang="en-US" sz="2400" dirty="0"/>
          </a:p>
          <a:p>
            <a:pPr marL="355600" indent="-355600">
              <a:tabLst>
                <a:tab pos="355600" algn="l"/>
              </a:tabLst>
              <a:defRPr/>
            </a:pPr>
            <a:r>
              <a:rPr lang="en-US" sz="2000" dirty="0"/>
              <a:t>To determine the dew point temperature of the products, </a:t>
            </a:r>
            <a:r>
              <a:rPr lang="en-US" sz="2000" dirty="0" err="1"/>
              <a:t>T</a:t>
            </a:r>
            <a:r>
              <a:rPr lang="en-US" sz="2000" baseline="-25000" dirty="0" err="1"/>
              <a:t>dp</a:t>
            </a:r>
            <a:r>
              <a:rPr lang="en-US" sz="2000" dirty="0"/>
              <a:t>, the partial pressure of the water vapor is required. </a:t>
            </a:r>
          </a:p>
          <a:p>
            <a:pPr marL="355600" indent="-355600">
              <a:tabLst>
                <a:tab pos="355600" algn="l"/>
              </a:tabLst>
              <a:defRPr/>
            </a:pPr>
            <a:endParaRPr lang="en-US" sz="2000" dirty="0"/>
          </a:p>
          <a:p>
            <a:pPr marL="922338" lvl="1" indent="-533400">
              <a:tabLst>
                <a:tab pos="355600" algn="l"/>
              </a:tabLst>
              <a:defRPr/>
            </a:pPr>
            <a:r>
              <a:rPr lang="en-US" sz="2000" dirty="0"/>
              <a:t>Dalton’s law      </a:t>
            </a:r>
          </a:p>
          <a:p>
            <a:pPr marL="922338" lvl="1" indent="-533400">
              <a:buFontTx/>
              <a:buNone/>
              <a:tabLst>
                <a:tab pos="355600" algn="l"/>
              </a:tabLst>
              <a:defRPr/>
            </a:pPr>
            <a:r>
              <a:rPr lang="en-US" sz="2000" dirty="0"/>
              <a:t>     </a:t>
            </a:r>
          </a:p>
          <a:p>
            <a:pPr marL="922338" indent="-533400">
              <a:tabLst>
                <a:tab pos="355600" algn="l"/>
              </a:tabLst>
              <a:defRPr/>
            </a:pPr>
            <a:endParaRPr lang="en-US" sz="2000" dirty="0"/>
          </a:p>
          <a:p>
            <a:pPr marL="922338" indent="-533400">
              <a:tabLst>
                <a:tab pos="355600" algn="l"/>
              </a:tabLst>
              <a:defRPr/>
            </a:pPr>
            <a:endParaRPr lang="en-US" sz="2000" dirty="0"/>
          </a:p>
          <a:p>
            <a:pPr marL="922338" indent="-533400">
              <a:tabLst>
                <a:tab pos="355600" algn="l"/>
              </a:tabLst>
              <a:defRPr/>
            </a:pPr>
            <a:endParaRPr lang="en-US" sz="2000" dirty="0"/>
          </a:p>
          <a:p>
            <a:pPr marL="922338" indent="-533400">
              <a:tabLst>
                <a:tab pos="355600" algn="l"/>
              </a:tabLst>
              <a:defRPr/>
            </a:pPr>
            <a:endParaRPr lang="en-US" sz="2000" dirty="0"/>
          </a:p>
          <a:p>
            <a:pPr marL="922338" indent="-533400">
              <a:tabLst>
                <a:tab pos="355600" algn="l"/>
              </a:tabLst>
              <a:defRPr/>
            </a:pPr>
            <a:endParaRPr lang="en-US" sz="2000" dirty="0"/>
          </a:p>
          <a:p>
            <a:pPr marL="922338" lvl="1" indent="-533400">
              <a:tabLst>
                <a:tab pos="355600" algn="l"/>
              </a:tabLst>
              <a:defRPr/>
            </a:pPr>
            <a:r>
              <a:rPr lang="en-US" sz="2000" dirty="0"/>
              <a:t>If  the total pressure (P)  of the products  is  assumed to be atmospheric , i.e. 101.325 </a:t>
            </a:r>
            <a:r>
              <a:rPr lang="en-US" sz="2000" dirty="0" err="1"/>
              <a:t>kPa</a:t>
            </a:r>
            <a:r>
              <a:rPr lang="en-US" sz="2000" dirty="0"/>
              <a:t> , then…..from a  steam  table, </a:t>
            </a:r>
            <a:r>
              <a:rPr lang="en-US" sz="2000" dirty="0" err="1"/>
              <a:t>T</a:t>
            </a:r>
            <a:r>
              <a:rPr lang="en-US" sz="2000" baseline="-25000" dirty="0" err="1"/>
              <a:t>d.p</a:t>
            </a:r>
            <a:r>
              <a:rPr lang="en-US" sz="2000" dirty="0"/>
              <a:t> = </a:t>
            </a:r>
            <a:r>
              <a:rPr lang="en-US" sz="2000" i="1" dirty="0"/>
              <a:t>f </a:t>
            </a:r>
            <a:r>
              <a:rPr lang="en-US" sz="2000" dirty="0"/>
              <a:t>(P</a:t>
            </a:r>
            <a:r>
              <a:rPr lang="en-US" sz="2000" baseline="-25000" dirty="0"/>
              <a:t>w</a:t>
            </a:r>
            <a:r>
              <a:rPr lang="en-US" sz="2000" dirty="0"/>
              <a:t>) </a:t>
            </a:r>
          </a:p>
        </p:txBody>
      </p:sp>
      <p:graphicFrame>
        <p:nvGraphicFramePr>
          <p:cNvPr id="73731" name="Object 33">
            <a:extLst>
              <a:ext uri="{FF2B5EF4-FFF2-40B4-BE49-F238E27FC236}">
                <a16:creationId xmlns:a16="http://schemas.microsoft.com/office/drawing/2014/main" id="{B74B344B-C998-513A-8644-D362F2796A43}"/>
              </a:ext>
            </a:extLst>
          </p:cNvPr>
          <p:cNvGraphicFramePr>
            <a:graphicFrameLocks noChangeAspect="1"/>
          </p:cNvGraphicFramePr>
          <p:nvPr/>
        </p:nvGraphicFramePr>
        <p:xfrm>
          <a:off x="2393950" y="2730500"/>
          <a:ext cx="2044700" cy="1406525"/>
        </p:xfrm>
        <a:graphic>
          <a:graphicData uri="http://schemas.openxmlformats.org/presentationml/2006/ole">
            <mc:AlternateContent xmlns:mc="http://schemas.openxmlformats.org/markup-compatibility/2006">
              <mc:Choice xmlns:v="urn:schemas-microsoft-com:vml" Requires="v">
                <p:oleObj name="Equation" r:id="rId3" imgW="914400" imgH="622300" progId="Equation.3">
                  <p:embed/>
                </p:oleObj>
              </mc:Choice>
              <mc:Fallback>
                <p:oleObj name="Equation" r:id="rId3" imgW="914400" imgH="622300" progId="Equation.3">
                  <p:embed/>
                  <p:pic>
                    <p:nvPicPr>
                      <p:cNvPr id="0" name="Object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3950" y="2730500"/>
                        <a:ext cx="2044700"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3732" name="Picture 2">
            <a:extLst>
              <a:ext uri="{FF2B5EF4-FFF2-40B4-BE49-F238E27FC236}">
                <a16:creationId xmlns:a16="http://schemas.microsoft.com/office/drawing/2014/main" id="{E87BE313-BE4D-9EFD-8ADF-BFA5AC1A68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0"/>
            <a:ext cx="1920875"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graphicFrame>
        <p:nvGraphicFramePr>
          <p:cNvPr id="73733" name="Object 4">
            <a:extLst>
              <a:ext uri="{FF2B5EF4-FFF2-40B4-BE49-F238E27FC236}">
                <a16:creationId xmlns:a16="http://schemas.microsoft.com/office/drawing/2014/main" id="{4F2C76CA-25A5-F65E-3940-075387D90EC3}"/>
              </a:ext>
            </a:extLst>
          </p:cNvPr>
          <p:cNvGraphicFramePr>
            <a:graphicFrameLocks/>
          </p:cNvGraphicFramePr>
          <p:nvPr/>
        </p:nvGraphicFramePr>
        <p:xfrm>
          <a:off x="3048000" y="1981200"/>
          <a:ext cx="1600200" cy="585788"/>
        </p:xfrm>
        <a:graphic>
          <a:graphicData uri="http://schemas.openxmlformats.org/presentationml/2006/ole">
            <mc:AlternateContent xmlns:mc="http://schemas.openxmlformats.org/markup-compatibility/2006">
              <mc:Choice xmlns:v="urn:schemas-microsoft-com:vml" Requires="v">
                <p:oleObj name="Equation" r:id="rId6" imgW="1484313" imgH="595313" progId="Equation.3">
                  <p:embed/>
                </p:oleObj>
              </mc:Choice>
              <mc:Fallback>
                <p:oleObj name="Equation" r:id="rId6" imgW="1484313" imgH="595313" progId="Equation.3">
                  <p:embed/>
                  <p:pic>
                    <p:nvPicPr>
                      <p:cNvPr id="0" name="Object 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0" y="1981200"/>
                        <a:ext cx="1600200" cy="5857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6D6EF850-A297-D0F4-26DF-0CE48B403F50}"/>
              </a:ext>
            </a:extLst>
          </p:cNvPr>
          <p:cNvSpPr>
            <a:spLocks noGrp="1" noChangeArrowheads="1"/>
          </p:cNvSpPr>
          <p:nvPr>
            <p:ph type="body" sz="half" idx="1"/>
          </p:nvPr>
        </p:nvSpPr>
        <p:spPr>
          <a:xfrm>
            <a:off x="457200" y="304800"/>
            <a:ext cx="5791200" cy="6324600"/>
          </a:xfrm>
          <a:ln>
            <a:solidFill>
              <a:schemeClr val="tx1"/>
            </a:solidFill>
          </a:ln>
        </p:spPr>
        <p:txBody>
          <a:bodyPr/>
          <a:lstStyle/>
          <a:p>
            <a:pPr marL="355600" indent="-355600">
              <a:buFontTx/>
              <a:buNone/>
              <a:tabLst>
                <a:tab pos="355600" algn="l"/>
              </a:tabLst>
              <a:defRPr/>
            </a:pPr>
            <a:r>
              <a:rPr lang="en-US" sz="2400" b="1" u="sng" dirty="0"/>
              <a:t>Example 3a</a:t>
            </a:r>
          </a:p>
          <a:p>
            <a:pPr marL="355600" indent="-355600">
              <a:buFontTx/>
              <a:buNone/>
              <a:tabLst>
                <a:tab pos="355600" algn="l"/>
              </a:tabLst>
              <a:defRPr/>
            </a:pPr>
            <a:r>
              <a:rPr lang="en-US" sz="2000" dirty="0"/>
              <a:t>	</a:t>
            </a:r>
          </a:p>
          <a:p>
            <a:pPr marL="355600" indent="-355600">
              <a:buFontTx/>
              <a:buNone/>
              <a:tabLst>
                <a:tab pos="355600" algn="l"/>
              </a:tabLst>
              <a:defRPr/>
            </a:pPr>
            <a:r>
              <a:rPr lang="en-US" sz="2000" dirty="0"/>
              <a:t>	The flue gas has the following molar composition;</a:t>
            </a:r>
          </a:p>
          <a:p>
            <a:pPr marL="355600" indent="-355600">
              <a:buFontTx/>
              <a:buNone/>
              <a:tabLst>
                <a:tab pos="355600" algn="l"/>
              </a:tabLst>
              <a:defRPr/>
            </a:pPr>
            <a:endParaRPr lang="en-US" sz="2000" dirty="0"/>
          </a:p>
          <a:p>
            <a:pPr marL="355600" indent="-355600">
              <a:buFontTx/>
              <a:buNone/>
              <a:tabLst>
                <a:tab pos="355600" algn="l"/>
              </a:tabLst>
              <a:defRPr/>
            </a:pPr>
            <a:r>
              <a:rPr lang="en-US" sz="2000" dirty="0"/>
              <a:t>	5.06 % CO</a:t>
            </a:r>
            <a:r>
              <a:rPr lang="en-US" sz="2000" baseline="-25000" dirty="0"/>
              <a:t>2</a:t>
            </a:r>
            <a:r>
              <a:rPr lang="en-US" sz="2000" dirty="0"/>
              <a:t>, 1.69% CO, 8.72% O</a:t>
            </a:r>
            <a:r>
              <a:rPr lang="en-US" sz="2000" baseline="-25000" dirty="0"/>
              <a:t>2</a:t>
            </a:r>
            <a:r>
              <a:rPr lang="en-US" sz="2000" dirty="0"/>
              <a:t> , 0.37 % CH</a:t>
            </a:r>
            <a:r>
              <a:rPr lang="en-US" sz="2000" baseline="-25000" dirty="0"/>
              <a:t>4</a:t>
            </a:r>
            <a:r>
              <a:rPr lang="en-US" sz="2000" dirty="0"/>
              <a:t>, </a:t>
            </a:r>
            <a:r>
              <a:rPr lang="en-US" sz="2000" dirty="0">
                <a:solidFill>
                  <a:srgbClr val="FF0000"/>
                </a:solidFill>
              </a:rPr>
              <a:t>10.12 % H</a:t>
            </a:r>
            <a:r>
              <a:rPr lang="en-US" sz="2000" baseline="-25000" dirty="0">
                <a:solidFill>
                  <a:srgbClr val="FF0000"/>
                </a:solidFill>
              </a:rPr>
              <a:t>2</a:t>
            </a:r>
            <a:r>
              <a:rPr lang="en-US" sz="2000" dirty="0">
                <a:solidFill>
                  <a:srgbClr val="FF0000"/>
                </a:solidFill>
              </a:rPr>
              <a:t>O </a:t>
            </a:r>
            <a:r>
              <a:rPr lang="en-US" sz="2000" dirty="0"/>
              <a:t>and the balance N</a:t>
            </a:r>
            <a:r>
              <a:rPr lang="en-US" sz="2000" baseline="-25000" dirty="0"/>
              <a:t>2</a:t>
            </a:r>
          </a:p>
          <a:p>
            <a:pPr marL="355600" indent="-355600">
              <a:buFontTx/>
              <a:buNone/>
              <a:tabLst>
                <a:tab pos="355600" algn="l"/>
              </a:tabLst>
              <a:defRPr/>
            </a:pPr>
            <a:endParaRPr lang="en-US" sz="2000" dirty="0"/>
          </a:p>
          <a:p>
            <a:pPr marL="355600" indent="-355600">
              <a:buFontTx/>
              <a:buNone/>
              <a:tabLst>
                <a:tab pos="355600" algn="l"/>
              </a:tabLst>
              <a:defRPr/>
            </a:pPr>
            <a:r>
              <a:rPr lang="en-US" sz="2000" dirty="0"/>
              <a:t>	Estimate  the dew point temperature (</a:t>
            </a:r>
            <a:r>
              <a:rPr lang="en-US" sz="2000" baseline="30000" dirty="0" err="1"/>
              <a:t>o</a:t>
            </a:r>
            <a:r>
              <a:rPr lang="en-US" sz="2000" dirty="0" err="1"/>
              <a:t>C</a:t>
            </a:r>
            <a:r>
              <a:rPr lang="en-US" sz="2000" dirty="0"/>
              <a:t>) of  the  flue gas being exhausted out of chimney at atmospheric condition. </a:t>
            </a:r>
          </a:p>
          <a:p>
            <a:pPr marL="355600" indent="-355600">
              <a:buFontTx/>
              <a:buNone/>
              <a:tabLst>
                <a:tab pos="355600" algn="l"/>
              </a:tabLst>
              <a:defRPr/>
            </a:pPr>
            <a:endParaRPr lang="en-US" sz="2000" dirty="0"/>
          </a:p>
          <a:p>
            <a:pPr marL="0" indent="0">
              <a:buFontTx/>
              <a:buNone/>
              <a:defRPr/>
            </a:pPr>
            <a:endParaRPr lang="en-US" sz="2000" dirty="0"/>
          </a:p>
          <a:p>
            <a:pPr marL="355600" indent="-355600">
              <a:buFontTx/>
              <a:buNone/>
              <a:tabLst>
                <a:tab pos="355600" algn="l"/>
              </a:tabLst>
              <a:defRPr/>
            </a:pPr>
            <a:endParaRPr lang="en-US" sz="2000" dirty="0"/>
          </a:p>
          <a:p>
            <a:pPr marL="355600" indent="-355600">
              <a:buFontTx/>
              <a:buNone/>
              <a:tabLst>
                <a:tab pos="355600" algn="l"/>
              </a:tabLst>
              <a:defRPr/>
            </a:pPr>
            <a:endParaRPr lang="en-US" sz="2000" dirty="0"/>
          </a:p>
          <a:p>
            <a:pPr marL="355600" indent="-355600">
              <a:buFontTx/>
              <a:buNone/>
              <a:tabLst>
                <a:tab pos="355600" algn="l"/>
              </a:tabLst>
              <a:defRPr/>
            </a:pPr>
            <a:r>
              <a:rPr lang="en-US" sz="2000" dirty="0"/>
              <a:t>		</a:t>
            </a:r>
          </a:p>
          <a:p>
            <a:pPr marL="1246188" lvl="1" indent="-533400">
              <a:tabLst>
                <a:tab pos="355600" algn="l"/>
              </a:tabLst>
              <a:defRPr/>
            </a:pPr>
            <a:endParaRPr lang="en-US" sz="2000" dirty="0"/>
          </a:p>
        </p:txBody>
      </p:sp>
      <p:graphicFrame>
        <p:nvGraphicFramePr>
          <p:cNvPr id="75779" name="Object 33">
            <a:extLst>
              <a:ext uri="{FF2B5EF4-FFF2-40B4-BE49-F238E27FC236}">
                <a16:creationId xmlns:a16="http://schemas.microsoft.com/office/drawing/2014/main" id="{13A6DD46-AFF8-A8A2-757E-9357471B5AC7}"/>
              </a:ext>
            </a:extLst>
          </p:cNvPr>
          <p:cNvGraphicFramePr>
            <a:graphicFrameLocks noChangeAspect="1"/>
          </p:cNvGraphicFramePr>
          <p:nvPr/>
        </p:nvGraphicFramePr>
        <p:xfrm>
          <a:off x="990600" y="4419600"/>
          <a:ext cx="5062538" cy="1295400"/>
        </p:xfrm>
        <a:graphic>
          <a:graphicData uri="http://schemas.openxmlformats.org/presentationml/2006/ole">
            <mc:AlternateContent xmlns:mc="http://schemas.openxmlformats.org/markup-compatibility/2006">
              <mc:Choice xmlns:v="urn:schemas-microsoft-com:vml" Requires="v">
                <p:oleObj name="Equation" r:id="rId3" imgW="2908300" imgH="736600" progId="Equation.3">
                  <p:embed/>
                </p:oleObj>
              </mc:Choice>
              <mc:Fallback>
                <p:oleObj name="Equation" r:id="rId3" imgW="2908300" imgH="736600" progId="Equation.3">
                  <p:embed/>
                  <p:pic>
                    <p:nvPicPr>
                      <p:cNvPr id="0" name="Object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4419600"/>
                        <a:ext cx="506253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5780" name="Picture 2">
            <a:extLst>
              <a:ext uri="{FF2B5EF4-FFF2-40B4-BE49-F238E27FC236}">
                <a16:creationId xmlns:a16="http://schemas.microsoft.com/office/drawing/2014/main" id="{51BCD905-5E0B-974A-6E12-00B5F44D4E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9713" y="0"/>
            <a:ext cx="1920875"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3" name="Rectangle 2">
            <a:extLst>
              <a:ext uri="{FF2B5EF4-FFF2-40B4-BE49-F238E27FC236}">
                <a16:creationId xmlns:a16="http://schemas.microsoft.com/office/drawing/2014/main" id="{BBA350BE-917A-0BB7-813E-68399B3F2E33}"/>
              </a:ext>
            </a:extLst>
          </p:cNvPr>
          <p:cNvSpPr>
            <a:spLocks noChangeArrowheads="1"/>
          </p:cNvSpPr>
          <p:nvPr/>
        </p:nvSpPr>
        <p:spPr bwMode="auto">
          <a:xfrm>
            <a:off x="2590800" y="5105400"/>
            <a:ext cx="1219200" cy="4572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7" name="Rectangle 6">
            <a:extLst>
              <a:ext uri="{FF2B5EF4-FFF2-40B4-BE49-F238E27FC236}">
                <a16:creationId xmlns:a16="http://schemas.microsoft.com/office/drawing/2014/main" id="{4620B6C2-B39F-92FA-64FF-4A8645C95E19}"/>
              </a:ext>
            </a:extLst>
          </p:cNvPr>
          <p:cNvSpPr>
            <a:spLocks noChangeArrowheads="1"/>
          </p:cNvSpPr>
          <p:nvPr/>
        </p:nvSpPr>
        <p:spPr bwMode="auto">
          <a:xfrm>
            <a:off x="2590800" y="4443413"/>
            <a:ext cx="3462338" cy="433387"/>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2" name="Rounded Rectangle 1">
            <a:extLst>
              <a:ext uri="{FF2B5EF4-FFF2-40B4-BE49-F238E27FC236}">
                <a16:creationId xmlns:a16="http://schemas.microsoft.com/office/drawing/2014/main" id="{DE2A6C0F-67BD-726E-E0BA-6DC1345384F3}"/>
              </a:ext>
            </a:extLst>
          </p:cNvPr>
          <p:cNvSpPr>
            <a:spLocks noChangeArrowheads="1"/>
          </p:cNvSpPr>
          <p:nvPr/>
        </p:nvSpPr>
        <p:spPr bwMode="auto">
          <a:xfrm>
            <a:off x="6705600" y="3581400"/>
            <a:ext cx="1804988" cy="533400"/>
          </a:xfrm>
          <a:prstGeom prst="roundRect">
            <a:avLst>
              <a:gd name="adj" fmla="val 16667"/>
            </a:avLst>
          </a:prstGeom>
          <a:solidFill>
            <a:srgbClr val="FFFF00">
              <a:alpha val="25098"/>
            </a:srgbClr>
          </a:solidFill>
          <a:ln w="12700" algn="ctr">
            <a:solidFill>
              <a:srgbClr val="FF0000"/>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graphicFrame>
        <p:nvGraphicFramePr>
          <p:cNvPr id="4" name="Object 4">
            <a:extLst>
              <a:ext uri="{FF2B5EF4-FFF2-40B4-BE49-F238E27FC236}">
                <a16:creationId xmlns:a16="http://schemas.microsoft.com/office/drawing/2014/main" id="{22821C5E-9636-F769-4D11-891BD3151C16}"/>
              </a:ext>
            </a:extLst>
          </p:cNvPr>
          <p:cNvGraphicFramePr>
            <a:graphicFrameLocks/>
          </p:cNvGraphicFramePr>
          <p:nvPr>
            <p:extLst>
              <p:ext uri="{D42A27DB-BD31-4B8C-83A1-F6EECF244321}">
                <p14:modId xmlns:p14="http://schemas.microsoft.com/office/powerpoint/2010/main" val="511817898"/>
              </p:ext>
            </p:extLst>
          </p:nvPr>
        </p:nvGraphicFramePr>
        <p:xfrm>
          <a:off x="3503581" y="4300156"/>
          <a:ext cx="1600200" cy="585788"/>
        </p:xfrm>
        <a:graphic>
          <a:graphicData uri="http://schemas.openxmlformats.org/presentationml/2006/ole">
            <mc:AlternateContent xmlns:mc="http://schemas.openxmlformats.org/markup-compatibility/2006">
              <mc:Choice xmlns:v="urn:schemas-microsoft-com:vml" Requires="v">
                <p:oleObj name="Equation" r:id="rId6" imgW="1484313" imgH="595313" progId="Equation.3">
                  <p:embed/>
                </p:oleObj>
              </mc:Choice>
              <mc:Fallback>
                <p:oleObj name="Equation" r:id="rId6" imgW="1484313" imgH="595313" progId="Equation.3">
                  <p:embed/>
                  <p:pic>
                    <p:nvPicPr>
                      <p:cNvPr id="73733" name="Object 4">
                        <a:extLst>
                          <a:ext uri="{FF2B5EF4-FFF2-40B4-BE49-F238E27FC236}">
                            <a16:creationId xmlns:a16="http://schemas.microsoft.com/office/drawing/2014/main" id="{4F2C76CA-25A5-F65E-3940-075387D90EC3}"/>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3581" y="4300156"/>
                        <a:ext cx="1600200" cy="5857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33A93061-9EEB-BAB2-E0F0-197BE4480F13}"/>
              </a:ext>
            </a:extLst>
          </p:cNvPr>
          <p:cNvSpPr>
            <a:spLocks noGrp="1" noChangeArrowheads="1"/>
          </p:cNvSpPr>
          <p:nvPr>
            <p:ph type="body" sz="half" idx="1"/>
          </p:nvPr>
        </p:nvSpPr>
        <p:spPr>
          <a:xfrm>
            <a:off x="457200" y="152400"/>
            <a:ext cx="8458200" cy="6324600"/>
          </a:xfrm>
        </p:spPr>
        <p:txBody>
          <a:bodyPr/>
          <a:lstStyle/>
          <a:p>
            <a:pPr marL="355600" indent="-355600">
              <a:buFontTx/>
              <a:buNone/>
              <a:tabLst>
                <a:tab pos="355600" algn="l"/>
              </a:tabLst>
              <a:defRPr/>
            </a:pPr>
            <a:r>
              <a:rPr lang="en-US" sz="2400" b="1" u="sng" dirty="0"/>
              <a:t>Example 3b</a:t>
            </a:r>
          </a:p>
          <a:p>
            <a:pPr marL="355600" indent="-355600">
              <a:buFontTx/>
              <a:buNone/>
              <a:tabLst>
                <a:tab pos="355600" algn="l"/>
              </a:tabLst>
              <a:defRPr/>
            </a:pPr>
            <a:endParaRPr lang="en-US" sz="2000" b="1" u="sng" dirty="0"/>
          </a:p>
          <a:p>
            <a:pPr marL="514350" indent="0">
              <a:buFontTx/>
              <a:buNone/>
              <a:defRPr/>
            </a:pPr>
            <a:r>
              <a:rPr lang="en-US" sz="2000" dirty="0"/>
              <a:t>Estimate the wet and flue gas compositions and also the dew point temperature (</a:t>
            </a:r>
            <a:r>
              <a:rPr lang="en-US" sz="2000" baseline="30000" dirty="0" err="1"/>
              <a:t>o</a:t>
            </a:r>
            <a:r>
              <a:rPr lang="en-US" sz="2000" dirty="0" err="1"/>
              <a:t>C</a:t>
            </a:r>
            <a:r>
              <a:rPr lang="en-US" sz="2000" dirty="0"/>
              <a:t>)  of the flue gas  for  complete combustion of  methane  with </a:t>
            </a:r>
          </a:p>
          <a:p>
            <a:pPr marL="971550" indent="-457200">
              <a:buFontTx/>
              <a:buNone/>
              <a:defRPr/>
            </a:pPr>
            <a:r>
              <a:rPr lang="en-US" sz="2000" dirty="0"/>
              <a:t>                   </a:t>
            </a:r>
            <a:r>
              <a:rPr lang="en-US" sz="2000" dirty="0">
                <a:solidFill>
                  <a:srgbClr val="FF0000"/>
                </a:solidFill>
              </a:rPr>
              <a:t>CH</a:t>
            </a:r>
            <a:r>
              <a:rPr lang="en-US" sz="2000" baseline="-25000" dirty="0">
                <a:solidFill>
                  <a:srgbClr val="FF0000"/>
                </a:solidFill>
              </a:rPr>
              <a:t>4</a:t>
            </a:r>
            <a:r>
              <a:rPr lang="en-US" sz="2000" dirty="0">
                <a:solidFill>
                  <a:srgbClr val="FF0000"/>
                </a:solidFill>
              </a:rPr>
              <a:t> + 2O</a:t>
            </a:r>
            <a:r>
              <a:rPr lang="en-US" sz="2000" baseline="-25000" dirty="0">
                <a:solidFill>
                  <a:srgbClr val="FF0000"/>
                </a:solidFill>
              </a:rPr>
              <a:t>2</a:t>
            </a:r>
            <a:r>
              <a:rPr lang="en-US" sz="2000" dirty="0">
                <a:solidFill>
                  <a:srgbClr val="FF0000"/>
                </a:solidFill>
              </a:rPr>
              <a:t> </a:t>
            </a:r>
            <a:r>
              <a:rPr lang="en-US" sz="2000" dirty="0">
                <a:solidFill>
                  <a:srgbClr val="FF0000"/>
                </a:solidFill>
                <a:sym typeface="Wingdings" panose="05000000000000000000" pitchFamily="2" charset="2"/>
              </a:rPr>
              <a:t> CO</a:t>
            </a:r>
            <a:r>
              <a:rPr lang="en-US" sz="2000" baseline="-25000" dirty="0">
                <a:solidFill>
                  <a:srgbClr val="FF0000"/>
                </a:solidFill>
                <a:sym typeface="Wingdings" panose="05000000000000000000" pitchFamily="2" charset="2"/>
              </a:rPr>
              <a:t>2</a:t>
            </a:r>
            <a:r>
              <a:rPr lang="en-US" sz="2000" dirty="0">
                <a:solidFill>
                  <a:srgbClr val="FF0000"/>
                </a:solidFill>
                <a:sym typeface="Wingdings" panose="05000000000000000000" pitchFamily="2" charset="2"/>
              </a:rPr>
              <a:t>  + 2H</a:t>
            </a:r>
            <a:r>
              <a:rPr lang="en-US" sz="2000" baseline="-25000" dirty="0">
                <a:solidFill>
                  <a:srgbClr val="FF0000"/>
                </a:solidFill>
                <a:sym typeface="Wingdings" panose="05000000000000000000" pitchFamily="2" charset="2"/>
              </a:rPr>
              <a:t>2</a:t>
            </a:r>
            <a:r>
              <a:rPr lang="en-US" sz="2000" dirty="0">
                <a:solidFill>
                  <a:srgbClr val="FF0000"/>
                </a:solidFill>
                <a:sym typeface="Wingdings" panose="05000000000000000000" pitchFamily="2" charset="2"/>
              </a:rPr>
              <a:t>O</a:t>
            </a:r>
            <a:endParaRPr lang="en-US" sz="2000" dirty="0">
              <a:solidFill>
                <a:srgbClr val="FF0000"/>
              </a:solidFill>
            </a:endParaRPr>
          </a:p>
          <a:p>
            <a:pPr marL="971550" indent="-457200">
              <a:buFontTx/>
              <a:buNone/>
              <a:defRPr/>
            </a:pPr>
            <a:endParaRPr lang="en-US" sz="2000" dirty="0"/>
          </a:p>
          <a:p>
            <a:pPr marL="971550" indent="-457200">
              <a:buFont typeface="+mj-lt"/>
              <a:buAutoNum type="alphaLcPeriod"/>
              <a:defRPr/>
            </a:pPr>
            <a:r>
              <a:rPr lang="en-US" sz="2000" dirty="0"/>
              <a:t>air at stoichiometric proportion.  </a:t>
            </a:r>
          </a:p>
          <a:p>
            <a:pPr marL="971550" indent="-457200">
              <a:buFont typeface="+mj-lt"/>
              <a:buAutoNum type="alphaLcPeriod"/>
              <a:defRPr/>
            </a:pPr>
            <a:endParaRPr lang="en-US" sz="2000" dirty="0"/>
          </a:p>
          <a:p>
            <a:pPr marL="971550" indent="-457200">
              <a:buFont typeface="+mj-lt"/>
              <a:buAutoNum type="alphaLcPeriod"/>
              <a:defRPr/>
            </a:pPr>
            <a:endParaRPr lang="en-US" sz="2000" dirty="0"/>
          </a:p>
          <a:p>
            <a:pPr marL="971550" indent="-457200">
              <a:buFont typeface="+mj-lt"/>
              <a:buAutoNum type="alphaLcPeriod"/>
              <a:defRPr/>
            </a:pPr>
            <a:endParaRPr lang="en-US" sz="2000" dirty="0"/>
          </a:p>
          <a:p>
            <a:pPr marL="971550" indent="-457200">
              <a:buFont typeface="+mj-lt"/>
              <a:buAutoNum type="alphaLcPeriod"/>
              <a:defRPr/>
            </a:pPr>
            <a:endParaRPr lang="en-US" sz="2000" dirty="0"/>
          </a:p>
          <a:p>
            <a:pPr marL="971550" indent="-457200">
              <a:buFont typeface="+mj-lt"/>
              <a:buAutoNum type="alphaLcPeriod"/>
              <a:defRPr/>
            </a:pPr>
            <a:endParaRPr lang="en-US" sz="2000" dirty="0"/>
          </a:p>
          <a:p>
            <a:pPr marL="971550" indent="-457200">
              <a:buFont typeface="+mj-lt"/>
              <a:buAutoNum type="alphaLcPeriod"/>
              <a:defRPr/>
            </a:pPr>
            <a:r>
              <a:rPr lang="en-US" sz="2000" dirty="0"/>
              <a:t>50% excess air .  </a:t>
            </a:r>
            <a:r>
              <a:rPr lang="en-US" sz="2000" dirty="0">
                <a:solidFill>
                  <a:schemeClr val="bg1"/>
                </a:solidFill>
              </a:rPr>
              <a:t>(52.69</a:t>
            </a:r>
            <a:r>
              <a:rPr lang="en-US" sz="2000" baseline="30000" dirty="0">
                <a:solidFill>
                  <a:schemeClr val="bg1"/>
                </a:solidFill>
              </a:rPr>
              <a:t>o</a:t>
            </a:r>
            <a:r>
              <a:rPr lang="en-US" sz="2000" dirty="0">
                <a:solidFill>
                  <a:schemeClr val="bg1"/>
                </a:solidFill>
              </a:rPr>
              <a:t>C)</a:t>
            </a:r>
          </a:p>
          <a:p>
            <a:pPr marL="0" indent="0">
              <a:buFontTx/>
              <a:buNone/>
              <a:defRPr/>
            </a:pPr>
            <a:endParaRPr lang="en-US" sz="2000" dirty="0"/>
          </a:p>
          <a:p>
            <a:pPr marL="355600" indent="-355600">
              <a:buFontTx/>
              <a:buNone/>
              <a:tabLst>
                <a:tab pos="355600" algn="l"/>
              </a:tabLst>
              <a:defRPr/>
            </a:pPr>
            <a:endParaRPr lang="en-US" sz="2000" dirty="0"/>
          </a:p>
          <a:p>
            <a:pPr marL="355600" indent="-355600">
              <a:buFontTx/>
              <a:buNone/>
              <a:tabLst>
                <a:tab pos="355600" algn="l"/>
              </a:tabLst>
              <a:defRPr/>
            </a:pPr>
            <a:endParaRPr lang="en-US" sz="2000" dirty="0"/>
          </a:p>
          <a:p>
            <a:pPr marL="355600" indent="-355600">
              <a:buFontTx/>
              <a:buNone/>
              <a:tabLst>
                <a:tab pos="355600" algn="l"/>
              </a:tabLst>
              <a:defRPr/>
            </a:pPr>
            <a:r>
              <a:rPr lang="en-US" sz="2000" dirty="0"/>
              <a:t>		</a:t>
            </a:r>
          </a:p>
          <a:p>
            <a:pPr marL="1246188" lvl="1" indent="-533400">
              <a:tabLst>
                <a:tab pos="355600" algn="l"/>
              </a:tabLst>
              <a:defRPr/>
            </a:pPr>
            <a:endParaRPr lang="en-US" sz="2000" dirty="0"/>
          </a:p>
        </p:txBody>
      </p:sp>
      <p:sp>
        <p:nvSpPr>
          <p:cNvPr id="77827" name="Rectangle 1">
            <a:extLst>
              <a:ext uri="{FF2B5EF4-FFF2-40B4-BE49-F238E27FC236}">
                <a16:creationId xmlns:a16="http://schemas.microsoft.com/office/drawing/2014/main" id="{DDB4D48C-A44E-2ACC-B8F8-8B49D3B5F04E}"/>
              </a:ext>
            </a:extLst>
          </p:cNvPr>
          <p:cNvSpPr>
            <a:spLocks noChangeArrowheads="1"/>
          </p:cNvSpPr>
          <p:nvPr/>
        </p:nvSpPr>
        <p:spPr bwMode="auto">
          <a:xfrm>
            <a:off x="7010400" y="3314700"/>
            <a:ext cx="1470025" cy="14859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77828" name="Rectangle 5">
            <a:extLst>
              <a:ext uri="{FF2B5EF4-FFF2-40B4-BE49-F238E27FC236}">
                <a16:creationId xmlns:a16="http://schemas.microsoft.com/office/drawing/2014/main" id="{E382B963-DD00-02FE-CC34-A91E660A2120}"/>
              </a:ext>
            </a:extLst>
          </p:cNvPr>
          <p:cNvSpPr>
            <a:spLocks noChangeArrowheads="1"/>
          </p:cNvSpPr>
          <p:nvPr/>
        </p:nvSpPr>
        <p:spPr bwMode="auto">
          <a:xfrm>
            <a:off x="7013575" y="5302250"/>
            <a:ext cx="1470025" cy="14859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pic>
        <p:nvPicPr>
          <p:cNvPr id="77829" name="Picture 2">
            <a:extLst>
              <a:ext uri="{FF2B5EF4-FFF2-40B4-BE49-F238E27FC236}">
                <a16:creationId xmlns:a16="http://schemas.microsoft.com/office/drawing/2014/main" id="{3E86CC85-061B-28B9-FCDF-AE3BC3EEE1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758950"/>
            <a:ext cx="145732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8" name="Rounded Rectangle 7">
            <a:extLst>
              <a:ext uri="{FF2B5EF4-FFF2-40B4-BE49-F238E27FC236}">
                <a16:creationId xmlns:a16="http://schemas.microsoft.com/office/drawing/2014/main" id="{3F1C698F-DB0F-7601-C6FA-D452FEA63952}"/>
              </a:ext>
            </a:extLst>
          </p:cNvPr>
          <p:cNvSpPr>
            <a:spLocks noChangeArrowheads="1"/>
          </p:cNvSpPr>
          <p:nvPr/>
        </p:nvSpPr>
        <p:spPr bwMode="auto">
          <a:xfrm>
            <a:off x="7256463" y="4495800"/>
            <a:ext cx="1804987" cy="685800"/>
          </a:xfrm>
          <a:prstGeom prst="roundRect">
            <a:avLst>
              <a:gd name="adj" fmla="val 16667"/>
            </a:avLst>
          </a:prstGeom>
          <a:solidFill>
            <a:srgbClr val="FFFF00">
              <a:alpha val="25098"/>
            </a:srgbClr>
          </a:solidFill>
          <a:ln w="12700" algn="ctr">
            <a:solidFill>
              <a:srgbClr val="FF0000"/>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graphicFrame>
        <p:nvGraphicFramePr>
          <p:cNvPr id="2" name="Object 1">
            <a:extLst>
              <a:ext uri="{FF2B5EF4-FFF2-40B4-BE49-F238E27FC236}">
                <a16:creationId xmlns:a16="http://schemas.microsoft.com/office/drawing/2014/main" id="{0A3210D2-9E9C-4E27-EF63-D2971AD09A15}"/>
              </a:ext>
            </a:extLst>
          </p:cNvPr>
          <p:cNvGraphicFramePr>
            <a:graphicFrameLocks noChangeAspect="1"/>
          </p:cNvGraphicFramePr>
          <p:nvPr/>
        </p:nvGraphicFramePr>
        <p:xfrm>
          <a:off x="1044575" y="3184525"/>
          <a:ext cx="6065838" cy="1401763"/>
        </p:xfrm>
        <a:graphic>
          <a:graphicData uri="http://schemas.openxmlformats.org/presentationml/2006/ole">
            <mc:AlternateContent xmlns:mc="http://schemas.openxmlformats.org/markup-compatibility/2006">
              <mc:Choice xmlns:v="urn:schemas-microsoft-com:vml" Requires="v">
                <p:oleObj name="Worksheet" r:id="rId4" imgW="5935945" imgH="1371742" progId="Excel.Sheet.8">
                  <p:embed/>
                </p:oleObj>
              </mc:Choice>
              <mc:Fallback>
                <p:oleObj name="Worksheet" r:id="rId4" imgW="5935945" imgH="1371742" progId="Excel.Sheet.8">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4575" y="3184525"/>
                        <a:ext cx="6065838" cy="140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5">
            <a:extLst>
              <a:ext uri="{FF2B5EF4-FFF2-40B4-BE49-F238E27FC236}">
                <a16:creationId xmlns:a16="http://schemas.microsoft.com/office/drawing/2014/main" id="{CF993E26-A98C-89D7-11D5-5C22902BADA3}"/>
              </a:ext>
            </a:extLst>
          </p:cNvPr>
          <p:cNvGraphicFramePr>
            <a:graphicFrameLocks noChangeAspect="1"/>
          </p:cNvGraphicFramePr>
          <p:nvPr/>
        </p:nvGraphicFramePr>
        <p:xfrm>
          <a:off x="855663" y="5302250"/>
          <a:ext cx="6429375" cy="1485900"/>
        </p:xfrm>
        <a:graphic>
          <a:graphicData uri="http://schemas.openxmlformats.org/presentationml/2006/ole">
            <mc:AlternateContent xmlns:mc="http://schemas.openxmlformats.org/markup-compatibility/2006">
              <mc:Choice xmlns:v="urn:schemas-microsoft-com:vml" Requires="v">
                <p:oleObj name="Worksheet" r:id="rId6" imgW="5935945" imgH="1371742" progId="Excel.Sheet.8">
                  <p:embed/>
                </p:oleObj>
              </mc:Choice>
              <mc:Fallback>
                <p:oleObj name="Worksheet" r:id="rId6" imgW="5935945" imgH="1371742" progId="Excel.Sheet.8">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5663" y="5302250"/>
                        <a:ext cx="6429375"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6">
            <a:extLst>
              <a:ext uri="{FF2B5EF4-FFF2-40B4-BE49-F238E27FC236}">
                <a16:creationId xmlns:a16="http://schemas.microsoft.com/office/drawing/2014/main" id="{D8E53C33-205F-E190-AB71-D4FD973C7621}"/>
              </a:ext>
            </a:extLst>
          </p:cNvPr>
          <p:cNvSpPr>
            <a:spLocks noChangeArrowheads="1"/>
          </p:cNvSpPr>
          <p:nvPr/>
        </p:nvSpPr>
        <p:spPr bwMode="auto">
          <a:xfrm>
            <a:off x="6324600" y="3184525"/>
            <a:ext cx="785813" cy="1401763"/>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3" name="Rectangle 12">
            <a:extLst>
              <a:ext uri="{FF2B5EF4-FFF2-40B4-BE49-F238E27FC236}">
                <a16:creationId xmlns:a16="http://schemas.microsoft.com/office/drawing/2014/main" id="{217BF2FF-C7D3-0414-99FA-2CA07A95E41C}"/>
              </a:ext>
            </a:extLst>
          </p:cNvPr>
          <p:cNvSpPr>
            <a:spLocks noChangeArrowheads="1"/>
          </p:cNvSpPr>
          <p:nvPr/>
        </p:nvSpPr>
        <p:spPr bwMode="auto">
          <a:xfrm>
            <a:off x="6438900" y="5302250"/>
            <a:ext cx="876300" cy="14859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4" name="Rectangle 13">
            <a:extLst>
              <a:ext uri="{FF2B5EF4-FFF2-40B4-BE49-F238E27FC236}">
                <a16:creationId xmlns:a16="http://schemas.microsoft.com/office/drawing/2014/main" id="{3D01D670-398B-FC5C-5273-80AFE525B05A}"/>
              </a:ext>
            </a:extLst>
          </p:cNvPr>
          <p:cNvSpPr>
            <a:spLocks noChangeArrowheads="1"/>
          </p:cNvSpPr>
          <p:nvPr/>
        </p:nvSpPr>
        <p:spPr bwMode="auto">
          <a:xfrm>
            <a:off x="1044575" y="3179763"/>
            <a:ext cx="3908425" cy="1401762"/>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5" name="Rectangle 14">
            <a:extLst>
              <a:ext uri="{FF2B5EF4-FFF2-40B4-BE49-F238E27FC236}">
                <a16:creationId xmlns:a16="http://schemas.microsoft.com/office/drawing/2014/main" id="{5AC02F31-E714-12FD-9D4C-A307F084D1E1}"/>
              </a:ext>
            </a:extLst>
          </p:cNvPr>
          <p:cNvSpPr>
            <a:spLocks noChangeArrowheads="1"/>
          </p:cNvSpPr>
          <p:nvPr/>
        </p:nvSpPr>
        <p:spPr bwMode="auto">
          <a:xfrm>
            <a:off x="825500" y="5260975"/>
            <a:ext cx="4127500" cy="1527175"/>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68">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xit" presetSubtype="0" fill="hold" nodeType="click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xit" presetSubtype="0" fill="hold" nodeType="clickEffect">
                                  <p:stCondLst>
                                    <p:cond delay="0"/>
                                  </p:stCondLst>
                                  <p:childTnLst>
                                    <p:animEffect transition="out" filter="fade">
                                      <p:cBhvr>
                                        <p:cTn id="19" dur="500"/>
                                        <p:tgtEl>
                                          <p:spTgt spid="14"/>
                                        </p:tgtEl>
                                      </p:cBhvr>
                                    </p:animEffect>
                                    <p:set>
                                      <p:cBhvr>
                                        <p:cTn id="20" dur="1" fill="hold">
                                          <p:stCondLst>
                                            <p:cond delay="499"/>
                                          </p:stCondLst>
                                        </p:cTn>
                                        <p:tgtEl>
                                          <p:spTgt spid="14"/>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xit" presetSubtype="0" fill="hold" nodeType="clickEffect">
                                  <p:stCondLst>
                                    <p:cond delay="0"/>
                                  </p:stCondLst>
                                  <p:childTnLst>
                                    <p:animEffect transition="out" filter="fade">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xit" presetSubtype="0" fill="hold" nodeType="clickEffect">
                                  <p:stCondLst>
                                    <p:cond delay="0"/>
                                  </p:stCondLst>
                                  <p:childTnLst>
                                    <p:animEffect transition="out" filter="fade">
                                      <p:cBhvr>
                                        <p:cTn id="35" dur="500"/>
                                        <p:tgtEl>
                                          <p:spTgt spid="15"/>
                                        </p:tgtEl>
                                      </p:cBhvr>
                                    </p:animEffect>
                                    <p:set>
                                      <p:cBhvr>
                                        <p:cTn id="3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13" grpId="0" animBg="1"/>
      <p:bldP spid="14" grpId="0" animBg="1"/>
      <p:bldP spid="15"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4130" name="Rectangle 2">
            <a:extLst>
              <a:ext uri="{FF2B5EF4-FFF2-40B4-BE49-F238E27FC236}">
                <a16:creationId xmlns:a16="http://schemas.microsoft.com/office/drawing/2014/main" id="{62DB6AEB-2195-8D70-8E6D-4316432CF88F}"/>
              </a:ext>
            </a:extLst>
          </p:cNvPr>
          <p:cNvSpPr>
            <a:spLocks noGrp="1" noChangeArrowheads="1"/>
          </p:cNvSpPr>
          <p:nvPr>
            <p:ph type="title"/>
          </p:nvPr>
        </p:nvSpPr>
        <p:spPr>
          <a:xfrm>
            <a:off x="304800" y="381000"/>
            <a:ext cx="8534400" cy="479425"/>
          </a:xfrm>
          <a:solidFill>
            <a:schemeClr val="accent1"/>
          </a:solidFill>
          <a:ln>
            <a:solidFill>
              <a:schemeClr val="tx1"/>
            </a:solidFill>
          </a:ln>
        </p:spPr>
        <p:txBody>
          <a:bodyPr/>
          <a:lstStyle/>
          <a:p>
            <a:pPr algn="ctr">
              <a:defRPr/>
            </a:pPr>
            <a:br>
              <a:rPr lang="en-US" sz="2800" b="1" dirty="0">
                <a:solidFill>
                  <a:schemeClr val="tx1"/>
                </a:solidFill>
                <a:effectLst>
                  <a:outerShdw blurRad="38100" dist="38100" dir="2700000" algn="tl">
                    <a:srgbClr val="FFFFFF"/>
                  </a:outerShdw>
                </a:effectLst>
              </a:rPr>
            </a:br>
            <a:r>
              <a:rPr lang="en-US" sz="2800" b="1" i="0" dirty="0">
                <a:solidFill>
                  <a:srgbClr val="C00000"/>
                </a:solidFill>
                <a:effectLst>
                  <a:outerShdw blurRad="38100" dist="38100" dir="2700000" algn="tl">
                    <a:srgbClr val="FFFFFF"/>
                  </a:outerShdw>
                </a:effectLst>
                <a:latin typeface="Arial" pitchFamily="34" charset="0"/>
                <a:cs typeface="Arial" pitchFamily="34" charset="0"/>
              </a:rPr>
              <a:t>MASS  BALANCE</a:t>
            </a:r>
          </a:p>
        </p:txBody>
      </p:sp>
      <p:sp>
        <p:nvSpPr>
          <p:cNvPr id="79875" name="Rectangle 10">
            <a:extLst>
              <a:ext uri="{FF2B5EF4-FFF2-40B4-BE49-F238E27FC236}">
                <a16:creationId xmlns:a16="http://schemas.microsoft.com/office/drawing/2014/main" id="{80E87361-35EC-D99E-6164-F47442860ECD}"/>
              </a:ext>
            </a:extLst>
          </p:cNvPr>
          <p:cNvSpPr>
            <a:spLocks noGrp="1" noChangeArrowheads="1"/>
          </p:cNvSpPr>
          <p:nvPr>
            <p:ph type="body" sz="half" idx="1"/>
          </p:nvPr>
        </p:nvSpPr>
        <p:spPr>
          <a:xfrm>
            <a:off x="304800" y="990600"/>
            <a:ext cx="8534400" cy="5638800"/>
          </a:xfrm>
          <a:noFill/>
          <a:ln>
            <a:solidFill>
              <a:schemeClr val="tx1"/>
            </a:solidFill>
            <a:miter lim="800000"/>
            <a:headEnd/>
            <a:tailEnd/>
          </a:ln>
        </p:spPr>
        <p:txBody>
          <a:bodyPr/>
          <a:lstStyle/>
          <a:p>
            <a:pPr marL="355600" indent="-355600">
              <a:tabLst>
                <a:tab pos="355600" algn="l"/>
              </a:tabLst>
            </a:pPr>
            <a:r>
              <a:rPr lang="en-US" altLang="en-US" sz="2400"/>
              <a:t>The hypothetical stoichiometric combustion reaction on complete combustion can be expressed as to give CO</a:t>
            </a:r>
            <a:r>
              <a:rPr lang="en-US" altLang="en-US" sz="2400" baseline="-25000"/>
              <a:t>2</a:t>
            </a:r>
            <a:r>
              <a:rPr lang="en-US" altLang="en-US" sz="2400"/>
              <a:t>, H</a:t>
            </a:r>
            <a:r>
              <a:rPr lang="en-US" altLang="en-US" sz="2400" baseline="-25000"/>
              <a:t>2</a:t>
            </a:r>
            <a:r>
              <a:rPr lang="en-US" altLang="en-US" sz="2400"/>
              <a:t>O, SO</a:t>
            </a:r>
            <a:r>
              <a:rPr lang="en-US" altLang="en-US" sz="2400" baseline="-25000"/>
              <a:t>2</a:t>
            </a:r>
            <a:r>
              <a:rPr lang="en-US" altLang="en-US" sz="2400"/>
              <a:t> and N</a:t>
            </a:r>
            <a:r>
              <a:rPr lang="en-US" altLang="en-US" sz="2400" baseline="-25000"/>
              <a:t>2</a:t>
            </a:r>
            <a:r>
              <a:rPr lang="en-US" altLang="en-US" sz="2400"/>
              <a:t> as</a:t>
            </a:r>
          </a:p>
          <a:p>
            <a:pPr marL="355600" indent="-355600">
              <a:tabLst>
                <a:tab pos="355600" algn="l"/>
              </a:tabLst>
            </a:pPr>
            <a:endParaRPr lang="en-US" altLang="en-US" sz="2400"/>
          </a:p>
          <a:p>
            <a:pPr marL="355600" indent="-355600">
              <a:tabLst>
                <a:tab pos="355600" algn="l"/>
              </a:tabLst>
            </a:pPr>
            <a:endParaRPr lang="en-US" altLang="en-US" sz="2400"/>
          </a:p>
          <a:p>
            <a:pPr marL="355600" indent="-355600">
              <a:tabLst>
                <a:tab pos="355600" algn="l"/>
              </a:tabLst>
            </a:pPr>
            <a:endParaRPr lang="en-US" altLang="en-US" sz="2400"/>
          </a:p>
          <a:p>
            <a:pPr marL="355600" indent="-355600">
              <a:tabLst>
                <a:tab pos="355600" algn="l"/>
              </a:tabLst>
            </a:pPr>
            <a:endParaRPr lang="en-US" altLang="en-US" sz="2400"/>
          </a:p>
          <a:p>
            <a:pPr marL="355600" indent="-355600">
              <a:tabLst>
                <a:tab pos="355600" algn="l"/>
              </a:tabLst>
            </a:pPr>
            <a:endParaRPr lang="en-US" altLang="en-US" sz="2400"/>
          </a:p>
          <a:p>
            <a:pPr marL="355600" indent="-355600">
              <a:buFontTx/>
              <a:buNone/>
              <a:tabLst>
                <a:tab pos="355600" algn="l"/>
              </a:tabLst>
            </a:pPr>
            <a:endParaRPr lang="en-US" altLang="en-US" sz="2400"/>
          </a:p>
          <a:p>
            <a:pPr marL="355600" indent="-355600">
              <a:tabLst>
                <a:tab pos="355600" algn="l"/>
              </a:tabLst>
            </a:pPr>
            <a:r>
              <a:rPr lang="en-US" altLang="en-US" sz="2400"/>
              <a:t>Theoretical air (a)  is defined as the stoichiometric quantity of air per unit mass of fuel which is sufficient on complete combustion to yield  CO</a:t>
            </a:r>
            <a:r>
              <a:rPr lang="en-US" altLang="en-US" sz="2400" baseline="-25000"/>
              <a:t>2</a:t>
            </a:r>
            <a:r>
              <a:rPr lang="en-US" altLang="en-US" sz="2400"/>
              <a:t>, H</a:t>
            </a:r>
            <a:r>
              <a:rPr lang="en-US" altLang="en-US" sz="2400" baseline="-25000"/>
              <a:t>2</a:t>
            </a:r>
            <a:r>
              <a:rPr lang="en-US" altLang="en-US" sz="2400"/>
              <a:t>O, SO</a:t>
            </a:r>
            <a:r>
              <a:rPr lang="en-US" altLang="en-US" sz="2400" baseline="-25000"/>
              <a:t>2</a:t>
            </a:r>
            <a:r>
              <a:rPr lang="en-US" altLang="en-US" sz="2400"/>
              <a:t> and N</a:t>
            </a:r>
            <a:r>
              <a:rPr lang="en-US" altLang="en-US" sz="2400" baseline="-25000"/>
              <a:t>2</a:t>
            </a:r>
            <a:r>
              <a:rPr lang="en-US" altLang="en-US" sz="2400"/>
              <a:t>  as combustion products.</a:t>
            </a:r>
          </a:p>
        </p:txBody>
      </p:sp>
      <p:graphicFrame>
        <p:nvGraphicFramePr>
          <p:cNvPr id="79876" name="Object 11">
            <a:extLst>
              <a:ext uri="{FF2B5EF4-FFF2-40B4-BE49-F238E27FC236}">
                <a16:creationId xmlns:a16="http://schemas.microsoft.com/office/drawing/2014/main" id="{22894EFE-486C-7405-BE35-70492D918EBB}"/>
              </a:ext>
            </a:extLst>
          </p:cNvPr>
          <p:cNvGraphicFramePr>
            <a:graphicFrameLocks noChangeAspect="1"/>
          </p:cNvGraphicFramePr>
          <p:nvPr/>
        </p:nvGraphicFramePr>
        <p:xfrm>
          <a:off x="568325" y="2438400"/>
          <a:ext cx="8121650" cy="1752600"/>
        </p:xfrm>
        <a:graphic>
          <a:graphicData uri="http://schemas.openxmlformats.org/presentationml/2006/ole">
            <mc:AlternateContent xmlns:mc="http://schemas.openxmlformats.org/markup-compatibility/2006">
              <mc:Choice xmlns:v="urn:schemas-microsoft-com:vml" Requires="v">
                <p:oleObj name="Equation" r:id="rId3" imgW="5346700" imgH="1117600" progId="Equation.3">
                  <p:embed/>
                </p:oleObj>
              </mc:Choice>
              <mc:Fallback>
                <p:oleObj name="Equation" r:id="rId3" imgW="5346700" imgH="1117600" progId="Equation.3">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325" y="2438400"/>
                        <a:ext cx="8121650" cy="175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3">
            <a:extLst>
              <a:ext uri="{FF2B5EF4-FFF2-40B4-BE49-F238E27FC236}">
                <a16:creationId xmlns:a16="http://schemas.microsoft.com/office/drawing/2014/main" id="{4585E281-7DA7-F435-988A-E7377A5EFD4B}"/>
              </a:ext>
            </a:extLst>
          </p:cNvPr>
          <p:cNvSpPr>
            <a:spLocks noGrp="1" noChangeArrowheads="1"/>
          </p:cNvSpPr>
          <p:nvPr>
            <p:ph type="body" sz="half" idx="1"/>
          </p:nvPr>
        </p:nvSpPr>
        <p:spPr>
          <a:xfrm>
            <a:off x="381000" y="381000"/>
            <a:ext cx="8382000" cy="6248400"/>
          </a:xfrm>
          <a:noFill/>
          <a:ln>
            <a:solidFill>
              <a:schemeClr val="tx1"/>
            </a:solidFill>
            <a:miter lim="800000"/>
            <a:headEnd/>
            <a:tailEnd/>
          </a:ln>
        </p:spPr>
        <p:txBody>
          <a:bodyPr/>
          <a:lstStyle/>
          <a:p>
            <a:pPr marL="355600" indent="-355600">
              <a:tabLst>
                <a:tab pos="355600" algn="l"/>
              </a:tabLst>
            </a:pPr>
            <a:endParaRPr lang="en-US" altLang="en-US" sz="2000"/>
          </a:p>
          <a:p>
            <a:pPr marL="355600" indent="-355600">
              <a:tabLst>
                <a:tab pos="355600" algn="l"/>
              </a:tabLst>
            </a:pPr>
            <a:r>
              <a:rPr lang="en-US" altLang="en-US" sz="2000"/>
              <a:t> The equivalence ratio can be expressed as</a:t>
            </a:r>
          </a:p>
          <a:p>
            <a:pPr marL="355600" indent="-355600">
              <a:tabLst>
                <a:tab pos="355600" algn="l"/>
              </a:tabLst>
            </a:pPr>
            <a:endParaRPr lang="en-US" altLang="en-US" sz="2000"/>
          </a:p>
          <a:p>
            <a:pPr marL="355600" indent="-355600">
              <a:tabLst>
                <a:tab pos="355600" algn="l"/>
              </a:tabLst>
            </a:pPr>
            <a:endParaRPr lang="en-US" altLang="en-US" sz="2000"/>
          </a:p>
          <a:p>
            <a:pPr marL="355600" indent="-355600">
              <a:tabLst>
                <a:tab pos="355600" algn="l"/>
              </a:tabLst>
            </a:pPr>
            <a:endParaRPr lang="en-US" altLang="en-US" sz="2000"/>
          </a:p>
          <a:p>
            <a:pPr marL="355600" indent="-355600">
              <a:tabLst>
                <a:tab pos="355600" algn="l"/>
              </a:tabLst>
            </a:pPr>
            <a:endParaRPr lang="en-US" altLang="en-US" sz="2000"/>
          </a:p>
          <a:p>
            <a:pPr marL="355600" indent="-355600">
              <a:tabLst>
                <a:tab pos="355600" algn="l"/>
              </a:tabLst>
            </a:pPr>
            <a:endParaRPr lang="en-US" altLang="en-US" sz="2000"/>
          </a:p>
          <a:p>
            <a:pPr marL="355600" indent="-355600">
              <a:buFontTx/>
              <a:buNone/>
              <a:tabLst>
                <a:tab pos="355600" algn="l"/>
              </a:tabLst>
            </a:pPr>
            <a:endParaRPr lang="en-US" altLang="en-US" sz="2000"/>
          </a:p>
          <a:p>
            <a:pPr marL="355600" indent="-355600">
              <a:tabLst>
                <a:tab pos="355600" algn="l"/>
              </a:tabLst>
            </a:pPr>
            <a:r>
              <a:rPr lang="en-US" altLang="en-US" sz="2000"/>
              <a:t>Percent  excess air </a:t>
            </a:r>
          </a:p>
          <a:p>
            <a:pPr marL="355600" indent="-355600">
              <a:tabLst>
                <a:tab pos="355600" algn="l"/>
              </a:tabLst>
            </a:pPr>
            <a:endParaRPr lang="en-US" altLang="en-US" sz="2000"/>
          </a:p>
          <a:p>
            <a:pPr marL="355600" indent="-355600">
              <a:tabLst>
                <a:tab pos="355600" algn="l"/>
              </a:tabLst>
            </a:pPr>
            <a:endParaRPr lang="en-US" altLang="en-US" sz="2000"/>
          </a:p>
          <a:p>
            <a:pPr marL="355600" indent="-355600">
              <a:tabLst>
                <a:tab pos="355600" algn="l"/>
              </a:tabLst>
            </a:pPr>
            <a:endParaRPr lang="en-US" altLang="en-US" sz="2000"/>
          </a:p>
        </p:txBody>
      </p:sp>
      <p:graphicFrame>
        <p:nvGraphicFramePr>
          <p:cNvPr id="81923" name="Object 10">
            <a:extLst>
              <a:ext uri="{FF2B5EF4-FFF2-40B4-BE49-F238E27FC236}">
                <a16:creationId xmlns:a16="http://schemas.microsoft.com/office/drawing/2014/main" id="{DB18AD93-7126-CF59-C78E-5C2EBC0F58C7}"/>
              </a:ext>
            </a:extLst>
          </p:cNvPr>
          <p:cNvGraphicFramePr>
            <a:graphicFrameLocks noGrp="1" noChangeAspect="1"/>
          </p:cNvGraphicFramePr>
          <p:nvPr>
            <p:ph sz="quarter" idx="2"/>
          </p:nvPr>
        </p:nvGraphicFramePr>
        <p:xfrm>
          <a:off x="1422400" y="1317625"/>
          <a:ext cx="1930400" cy="1779588"/>
        </p:xfrm>
        <a:graphic>
          <a:graphicData uri="http://schemas.openxmlformats.org/presentationml/2006/ole">
            <mc:AlternateContent xmlns:mc="http://schemas.openxmlformats.org/markup-compatibility/2006">
              <mc:Choice xmlns:v="urn:schemas-microsoft-com:vml" Requires="v">
                <p:oleObj name="Equation" r:id="rId3" imgW="812447" imgH="748975" progId="Equation.3">
                  <p:embed/>
                </p:oleObj>
              </mc:Choice>
              <mc:Fallback>
                <p:oleObj name="Equation" r:id="rId3" imgW="812447" imgH="748975" progId="Equation.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2400" y="1317625"/>
                        <a:ext cx="1930400" cy="1779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8852" name="Object 16">
            <a:extLst>
              <a:ext uri="{FF2B5EF4-FFF2-40B4-BE49-F238E27FC236}">
                <a16:creationId xmlns:a16="http://schemas.microsoft.com/office/drawing/2014/main" id="{791A49DD-8013-5D47-9322-0D5CF9B0A404}"/>
              </a:ext>
            </a:extLst>
          </p:cNvPr>
          <p:cNvGraphicFramePr>
            <a:graphicFrameLocks noGrp="1" noChangeAspect="1"/>
          </p:cNvGraphicFramePr>
          <p:nvPr>
            <p:ph sz="quarter" idx="3"/>
          </p:nvPr>
        </p:nvGraphicFramePr>
        <p:xfrm>
          <a:off x="914400" y="3810000"/>
          <a:ext cx="6096000" cy="2622550"/>
        </p:xfrm>
        <a:graphic>
          <a:graphicData uri="http://schemas.openxmlformats.org/presentationml/2006/ole">
            <mc:AlternateContent xmlns:mc="http://schemas.openxmlformats.org/markup-compatibility/2006">
              <mc:Choice xmlns:v="urn:schemas-microsoft-com:vml" Requires="v">
                <p:oleObj name="Equation" r:id="rId5" imgW="3454400" imgH="1485900" progId="Equation.3">
                  <p:embed/>
                </p:oleObj>
              </mc:Choice>
              <mc:Fallback>
                <p:oleObj name="Equation" r:id="rId5" imgW="3454400" imgH="1485900" progId="Equation.3">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3810000"/>
                        <a:ext cx="6096000" cy="2622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 Box 7">
            <a:extLst>
              <a:ext uri="{FF2B5EF4-FFF2-40B4-BE49-F238E27FC236}">
                <a16:creationId xmlns:a16="http://schemas.microsoft.com/office/drawing/2014/main" id="{0AD0E244-DF59-0348-5F89-E99A3AA9304F}"/>
              </a:ext>
            </a:extLst>
          </p:cNvPr>
          <p:cNvSpPr txBox="1">
            <a:spLocks noChangeArrowheads="1"/>
          </p:cNvSpPr>
          <p:nvPr/>
        </p:nvSpPr>
        <p:spPr bwMode="auto">
          <a:xfrm>
            <a:off x="3886200" y="1219200"/>
            <a:ext cx="4572000" cy="2103438"/>
          </a:xfrm>
          <a:prstGeom prst="rect">
            <a:avLst/>
          </a:prstGeom>
          <a:noFill/>
          <a:ln w="12700">
            <a:noFill/>
            <a:miter lim="800000"/>
            <a:headEnd/>
            <a:tailEnd/>
          </a:ln>
          <a:effectLst/>
        </p:spPr>
        <p:txBody>
          <a:bodyPr anchor="ctr" anchorCtr="1">
            <a:spAutoFit/>
          </a:bodyPr>
          <a:lstStyle/>
          <a:p>
            <a:pPr>
              <a:defRPr/>
            </a:pPr>
            <a:endParaRPr lang="en-US" altLang="zh-CN" sz="2800" dirty="0">
              <a:sym typeface="Symbol" pitchFamily="18" charset="2"/>
            </a:endParaRPr>
          </a:p>
          <a:p>
            <a:pPr>
              <a:defRPr/>
            </a:pPr>
            <a:endParaRPr lang="en-US" altLang="zh-CN" sz="2800" dirty="0">
              <a:sym typeface="Symbol" pitchFamily="18" charset="2"/>
            </a:endParaRPr>
          </a:p>
          <a:p>
            <a:pPr>
              <a:defRPr/>
            </a:pPr>
            <a:r>
              <a:rPr lang="zh-CN" altLang="en-US" sz="2800" dirty="0">
                <a:sym typeface="Symbol" pitchFamily="18" charset="2"/>
              </a:rPr>
              <a:t></a:t>
            </a:r>
            <a:r>
              <a:rPr lang="zh-CN" altLang="en-US" sz="2800" dirty="0"/>
              <a:t>&gt;1, </a:t>
            </a:r>
            <a:r>
              <a:rPr lang="en-US" altLang="zh-CN" sz="2800" dirty="0"/>
              <a:t>fuel rich mixtures</a:t>
            </a:r>
          </a:p>
          <a:p>
            <a:pPr>
              <a:defRPr/>
            </a:pPr>
            <a:r>
              <a:rPr lang="zh-CN" altLang="en-US" sz="2800" dirty="0">
                <a:sym typeface="Symbol" pitchFamily="18" charset="2"/>
              </a:rPr>
              <a:t></a:t>
            </a:r>
            <a:r>
              <a:rPr lang="zh-CN" altLang="en-US" sz="2800" dirty="0"/>
              <a:t>&lt;1, </a:t>
            </a:r>
            <a:r>
              <a:rPr lang="en-US" altLang="zh-CN" sz="2800" dirty="0"/>
              <a:t>fuel lean mixtures</a:t>
            </a:r>
          </a:p>
          <a:p>
            <a:pPr>
              <a:defRPr/>
            </a:pPr>
            <a:r>
              <a:rPr lang="zh-CN" altLang="en-US" sz="2800" dirty="0">
                <a:effectLst>
                  <a:outerShdw blurRad="38100" dist="38100" dir="2700000" algn="tl">
                    <a:srgbClr val="FFFFFF"/>
                  </a:outerShdw>
                </a:effectLst>
                <a:sym typeface="Symbol" pitchFamily="18" charset="2"/>
              </a:rPr>
              <a:t></a:t>
            </a:r>
            <a:r>
              <a:rPr lang="zh-CN" altLang="en-US" sz="2800" dirty="0">
                <a:effectLst>
                  <a:outerShdw blurRad="38100" dist="38100" dir="2700000" algn="tl">
                    <a:srgbClr val="FFFFFF"/>
                  </a:outerShdw>
                </a:effectLst>
              </a:rPr>
              <a:t>=1, </a:t>
            </a:r>
            <a:r>
              <a:rPr lang="en-US" altLang="zh-CN" sz="2800" dirty="0" err="1">
                <a:effectLst>
                  <a:outerShdw blurRad="38100" dist="38100" dir="2700000" algn="tl">
                    <a:srgbClr val="FFFFFF"/>
                  </a:outerShdw>
                </a:effectLst>
              </a:rPr>
              <a:t>stoichiometric</a:t>
            </a:r>
            <a:r>
              <a:rPr lang="en-US" altLang="zh-CN" sz="2800" dirty="0">
                <a:effectLst>
                  <a:outerShdw blurRad="38100" dist="38100" dir="2700000" algn="tl">
                    <a:srgbClr val="FFFFFF"/>
                  </a:outerShdw>
                </a:effectLst>
              </a:rPr>
              <a:t> mixture</a:t>
            </a:r>
          </a:p>
          <a:p>
            <a:pPr>
              <a:defRPr/>
            </a:pPr>
            <a:endParaRPr lang="en-US" altLang="zh-CN" sz="2800" b="1" dirty="0">
              <a:effectLst>
                <a:outerShdw blurRad="38100" dist="38100" dir="2700000" algn="tl">
                  <a:srgbClr val="FFFFFF"/>
                </a:outerShdw>
              </a:effectLst>
            </a:endParaRPr>
          </a:p>
          <a:p>
            <a:pPr>
              <a:defRPr/>
            </a:pPr>
            <a:endParaRPr lang="zh-CN" altLang="zh-CN" sz="2800" b="1" dirty="0">
              <a:effectLst>
                <a:outerShdw blurRad="38100" dist="38100" dir="2700000" algn="tl">
                  <a:srgbClr val="FFFFFF"/>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8850">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88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3">
            <a:extLst>
              <a:ext uri="{FF2B5EF4-FFF2-40B4-BE49-F238E27FC236}">
                <a16:creationId xmlns:a16="http://schemas.microsoft.com/office/drawing/2014/main" id="{97E9EE8B-6A9A-8E2A-5A63-4820DF4822CE}"/>
              </a:ext>
            </a:extLst>
          </p:cNvPr>
          <p:cNvSpPr>
            <a:spLocks noGrp="1" noChangeArrowheads="1"/>
          </p:cNvSpPr>
          <p:nvPr>
            <p:ph type="body" idx="1"/>
          </p:nvPr>
        </p:nvSpPr>
        <p:spPr>
          <a:xfrm>
            <a:off x="381000" y="381000"/>
            <a:ext cx="8382000" cy="6178550"/>
          </a:xfrm>
          <a:ln>
            <a:solidFill>
              <a:schemeClr val="tx1"/>
            </a:solidFill>
            <a:miter lim="800000"/>
            <a:headEnd/>
            <a:tailEnd/>
          </a:ln>
        </p:spPr>
        <p:txBody>
          <a:bodyPr/>
          <a:lstStyle/>
          <a:p>
            <a:pPr marL="609600" indent="-609600">
              <a:lnSpc>
                <a:spcPct val="90000"/>
              </a:lnSpc>
            </a:pPr>
            <a:r>
              <a:rPr lang="en-US" altLang="en-US" sz="2000"/>
              <a:t>Mass balance calculations of combustion reaction can be performed using</a:t>
            </a:r>
          </a:p>
          <a:p>
            <a:pPr marL="609600" indent="-609600">
              <a:lnSpc>
                <a:spcPct val="90000"/>
              </a:lnSpc>
            </a:pPr>
            <a:endParaRPr lang="en-US" altLang="en-US" sz="2000"/>
          </a:p>
          <a:p>
            <a:pPr marL="1322388" lvl="1" indent="-533400">
              <a:lnSpc>
                <a:spcPct val="90000"/>
              </a:lnSpc>
            </a:pPr>
            <a:r>
              <a:rPr lang="en-US" altLang="en-US" sz="2000">
                <a:solidFill>
                  <a:srgbClr val="FF0000"/>
                </a:solidFill>
              </a:rPr>
              <a:t>Mole based method</a:t>
            </a:r>
          </a:p>
          <a:p>
            <a:pPr marL="1681163" lvl="2" indent="-331788">
              <a:lnSpc>
                <a:spcPct val="90000"/>
              </a:lnSpc>
            </a:pPr>
            <a:r>
              <a:rPr lang="en-US" altLang="en-US" sz="2000"/>
              <a:t>‘Forward calculations’</a:t>
            </a:r>
          </a:p>
          <a:p>
            <a:pPr marL="1681163" lvl="2" indent="-331788">
              <a:lnSpc>
                <a:spcPct val="90000"/>
              </a:lnSpc>
            </a:pPr>
            <a:r>
              <a:rPr lang="en-US" altLang="en-US" sz="2000"/>
              <a:t>Known composition of gaseous fuels are normally reported on a volume basis, while solid and liquid fuels are normally reported on a mass basis </a:t>
            </a:r>
          </a:p>
          <a:p>
            <a:pPr marL="1681163" lvl="2" indent="-331788">
              <a:lnSpc>
                <a:spcPct val="90000"/>
              </a:lnSpc>
            </a:pPr>
            <a:r>
              <a:rPr lang="en-US" altLang="en-US" sz="2000"/>
              <a:t>There are two common approaches of solving combustion problem based on mole method</a:t>
            </a:r>
          </a:p>
          <a:p>
            <a:pPr marL="2241550" lvl="3" indent="-381000">
              <a:lnSpc>
                <a:spcPct val="90000"/>
              </a:lnSpc>
            </a:pPr>
            <a:r>
              <a:rPr lang="en-US" altLang="en-US"/>
              <a:t>atomic balance of each element</a:t>
            </a:r>
            <a:endParaRPr lang="en-GB" altLang="en-US"/>
          </a:p>
          <a:p>
            <a:pPr marL="2241550" lvl="3" indent="-381000">
              <a:lnSpc>
                <a:spcPct val="90000"/>
              </a:lnSpc>
            </a:pPr>
            <a:r>
              <a:rPr lang="en-US" altLang="en-US"/>
              <a:t>molar balance of each element</a:t>
            </a:r>
          </a:p>
          <a:p>
            <a:pPr marL="2241550" lvl="3" indent="-381000">
              <a:lnSpc>
                <a:spcPct val="90000"/>
              </a:lnSpc>
            </a:pPr>
            <a:r>
              <a:rPr lang="en-US" altLang="en-US"/>
              <a:t>extent of reaction</a:t>
            </a:r>
          </a:p>
          <a:p>
            <a:pPr marL="1322388" lvl="1" indent="-533400">
              <a:lnSpc>
                <a:spcPct val="90000"/>
              </a:lnSpc>
            </a:pPr>
            <a:endParaRPr lang="en-US" altLang="en-US" sz="2000"/>
          </a:p>
          <a:p>
            <a:pPr marL="1322388" lvl="1" indent="-533400">
              <a:lnSpc>
                <a:spcPct val="90000"/>
              </a:lnSpc>
            </a:pPr>
            <a:r>
              <a:rPr lang="en-US" altLang="en-US" sz="2000">
                <a:solidFill>
                  <a:srgbClr val="FF0000"/>
                </a:solidFill>
              </a:rPr>
              <a:t>Flue gas analysis based method</a:t>
            </a:r>
          </a:p>
          <a:p>
            <a:pPr marL="1681163" lvl="2" indent="-331788">
              <a:lnSpc>
                <a:spcPct val="90000"/>
              </a:lnSpc>
            </a:pPr>
            <a:r>
              <a:rPr lang="en-US" altLang="en-US" sz="2000"/>
              <a:t>‘Backward calculations’</a:t>
            </a:r>
          </a:p>
          <a:p>
            <a:pPr marL="1681163" lvl="2" indent="-331788">
              <a:lnSpc>
                <a:spcPct val="90000"/>
              </a:lnSpc>
            </a:pPr>
            <a:r>
              <a:rPr lang="en-US" altLang="en-US" sz="2000"/>
              <a:t>Known Composition of combustion  or exhaust/flue gases reported from a gas analysis system are expressed based on a dry basis because water vapor is condensed and taken out prior to measurement</a:t>
            </a:r>
          </a:p>
          <a:p>
            <a:pPr marL="609600" indent="-609600" algn="ctr">
              <a:lnSpc>
                <a:spcPct val="90000"/>
              </a:lnSpc>
              <a:buFontTx/>
              <a:buNone/>
            </a:pPr>
            <a:endParaRPr lang="en-US" alt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9154">
                                            <p:txEl>
                                              <p:pRg st="10" end="10"/>
                                            </p:txEl>
                                          </p:spTgt>
                                        </p:tgtEl>
                                        <p:attrNameLst>
                                          <p:attrName>style.visibility</p:attrName>
                                        </p:attrNameLst>
                                      </p:cBhvr>
                                      <p:to>
                                        <p:strVal val="visible"/>
                                      </p:to>
                                    </p:set>
                                    <p:animEffect transition="in" filter="checkerboard(across)">
                                      <p:cBhvr>
                                        <p:cTn id="7" dur="500"/>
                                        <p:tgtEl>
                                          <p:spTgt spid="49154">
                                            <p:txEl>
                                              <p:pRg st="10" end="1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49154">
                                            <p:txEl>
                                              <p:pRg st="11" end="11"/>
                                            </p:txEl>
                                          </p:spTgt>
                                        </p:tgtEl>
                                        <p:attrNameLst>
                                          <p:attrName>style.visibility</p:attrName>
                                        </p:attrNameLst>
                                      </p:cBhvr>
                                      <p:to>
                                        <p:strVal val="visible"/>
                                      </p:to>
                                    </p:set>
                                    <p:animEffect transition="in" filter="checkerboard(across)">
                                      <p:cBhvr>
                                        <p:cTn id="10" dur="500"/>
                                        <p:tgtEl>
                                          <p:spTgt spid="49154">
                                            <p:txEl>
                                              <p:pRg st="11" end="1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49154">
                                            <p:txEl>
                                              <p:pRg st="12" end="12"/>
                                            </p:txEl>
                                          </p:spTgt>
                                        </p:tgtEl>
                                        <p:attrNameLst>
                                          <p:attrName>style.visibility</p:attrName>
                                        </p:attrNameLst>
                                      </p:cBhvr>
                                      <p:to>
                                        <p:strVal val="visible"/>
                                      </p:to>
                                    </p:set>
                                    <p:animEffect transition="in" filter="checkerboard(across)">
                                      <p:cBhvr>
                                        <p:cTn id="13" dur="500"/>
                                        <p:tgtEl>
                                          <p:spTgt spid="4915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Text Box 3">
            <a:extLst>
              <a:ext uri="{FF2B5EF4-FFF2-40B4-BE49-F238E27FC236}">
                <a16:creationId xmlns:a16="http://schemas.microsoft.com/office/drawing/2014/main" id="{A980A124-7A88-99C4-0F1B-D692AD64F57D}"/>
              </a:ext>
            </a:extLst>
          </p:cNvPr>
          <p:cNvSpPr txBox="1">
            <a:spLocks noChangeArrowheads="1"/>
          </p:cNvSpPr>
          <p:nvPr/>
        </p:nvSpPr>
        <p:spPr bwMode="auto">
          <a:xfrm>
            <a:off x="1057275" y="1311275"/>
            <a:ext cx="7886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r>
              <a:rPr lang="en-US" altLang="en-US" sz="2400" baseline="0">
                <a:cs typeface="Times New Roman" panose="02020603050405020304" pitchFamily="18" charset="0"/>
              </a:rPr>
              <a:t>The ideal operating range is a setting with excess air</a:t>
            </a:r>
            <a:r>
              <a:rPr lang="en-US" altLang="en-US" sz="2400" baseline="0">
                <a:solidFill>
                  <a:srgbClr val="008000"/>
                </a:solidFill>
                <a:latin typeface="Arial" panose="020B0604020202020204" pitchFamily="34" charset="0"/>
              </a:rPr>
              <a:t>.</a:t>
            </a:r>
          </a:p>
        </p:txBody>
      </p:sp>
      <p:grpSp>
        <p:nvGrpSpPr>
          <p:cNvPr id="25603" name="Group 1">
            <a:extLst>
              <a:ext uri="{FF2B5EF4-FFF2-40B4-BE49-F238E27FC236}">
                <a16:creationId xmlns:a16="http://schemas.microsoft.com/office/drawing/2014/main" id="{C33C55AD-6E5F-DC20-1A90-15D6B4DB9FEC}"/>
              </a:ext>
            </a:extLst>
          </p:cNvPr>
          <p:cNvGrpSpPr>
            <a:grpSpLocks/>
          </p:cNvGrpSpPr>
          <p:nvPr/>
        </p:nvGrpSpPr>
        <p:grpSpPr bwMode="auto">
          <a:xfrm>
            <a:off x="2971800" y="2057400"/>
            <a:ext cx="5868988" cy="4678363"/>
            <a:chOff x="2117725" y="1951038"/>
            <a:chExt cx="5868988" cy="4678362"/>
          </a:xfrm>
        </p:grpSpPr>
        <p:sp>
          <p:nvSpPr>
            <p:cNvPr id="25609" name="Text Box 4">
              <a:extLst>
                <a:ext uri="{FF2B5EF4-FFF2-40B4-BE49-F238E27FC236}">
                  <a16:creationId xmlns:a16="http://schemas.microsoft.com/office/drawing/2014/main" id="{6EBEB131-F387-9F7D-AB44-D09023383333}"/>
                </a:ext>
              </a:extLst>
            </p:cNvPr>
            <p:cNvSpPr txBox="1">
              <a:spLocks noChangeArrowheads="1"/>
            </p:cNvSpPr>
            <p:nvPr/>
          </p:nvSpPr>
          <p:spPr bwMode="auto">
            <a:xfrm>
              <a:off x="2819400" y="1981200"/>
              <a:ext cx="1257300" cy="336550"/>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r>
                <a:rPr lang="en-US" altLang="en-US" sz="1600" b="1" i="1" baseline="0">
                  <a:solidFill>
                    <a:srgbClr val="000000"/>
                  </a:solidFill>
                  <a:latin typeface="Arial" panose="020B0604020202020204" pitchFamily="34" charset="0"/>
                </a:rPr>
                <a:t>Incomplete</a:t>
              </a:r>
            </a:p>
          </p:txBody>
        </p:sp>
        <p:sp>
          <p:nvSpPr>
            <p:cNvPr id="25610" name="Text Box 5">
              <a:extLst>
                <a:ext uri="{FF2B5EF4-FFF2-40B4-BE49-F238E27FC236}">
                  <a16:creationId xmlns:a16="http://schemas.microsoft.com/office/drawing/2014/main" id="{980623AB-71B7-A88A-3C3B-281CB8A7E7A3}"/>
                </a:ext>
              </a:extLst>
            </p:cNvPr>
            <p:cNvSpPr txBox="1">
              <a:spLocks noChangeArrowheads="1"/>
            </p:cNvSpPr>
            <p:nvPr/>
          </p:nvSpPr>
          <p:spPr bwMode="auto">
            <a:xfrm>
              <a:off x="6019800" y="1981200"/>
              <a:ext cx="1109663" cy="336550"/>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r>
                <a:rPr lang="en-US" altLang="en-US" sz="1600" b="1" i="1" baseline="0">
                  <a:solidFill>
                    <a:srgbClr val="000000"/>
                  </a:solidFill>
                  <a:latin typeface="Arial" panose="020B0604020202020204" pitchFamily="34" charset="0"/>
                </a:rPr>
                <a:t>Complete</a:t>
              </a:r>
            </a:p>
          </p:txBody>
        </p:sp>
        <p:sp>
          <p:nvSpPr>
            <p:cNvPr id="25611" name="Text Box 6">
              <a:extLst>
                <a:ext uri="{FF2B5EF4-FFF2-40B4-BE49-F238E27FC236}">
                  <a16:creationId xmlns:a16="http://schemas.microsoft.com/office/drawing/2014/main" id="{1615E7D3-9198-06AC-6906-DF8AE05CE50E}"/>
                </a:ext>
              </a:extLst>
            </p:cNvPr>
            <p:cNvSpPr txBox="1">
              <a:spLocks noChangeArrowheads="1"/>
            </p:cNvSpPr>
            <p:nvPr/>
          </p:nvSpPr>
          <p:spPr bwMode="auto">
            <a:xfrm>
              <a:off x="2819400" y="6248400"/>
              <a:ext cx="16129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r>
                <a:rPr lang="en-US" altLang="en-US" sz="1400" b="1" i="1" baseline="0">
                  <a:solidFill>
                    <a:srgbClr val="000000"/>
                  </a:solidFill>
                  <a:latin typeface="Arial" panose="020B0604020202020204" pitchFamily="34" charset="0"/>
                </a:rPr>
                <a:t>Excess Fuel</a:t>
              </a:r>
            </a:p>
          </p:txBody>
        </p:sp>
        <p:sp>
          <p:nvSpPr>
            <p:cNvPr id="25612" name="Line 7">
              <a:extLst>
                <a:ext uri="{FF2B5EF4-FFF2-40B4-BE49-F238E27FC236}">
                  <a16:creationId xmlns:a16="http://schemas.microsoft.com/office/drawing/2014/main" id="{DAD6B3EA-423F-0F00-8B06-58DCD70B47FB}"/>
                </a:ext>
              </a:extLst>
            </p:cNvPr>
            <p:cNvSpPr>
              <a:spLocks noChangeShapeType="1"/>
            </p:cNvSpPr>
            <p:nvPr/>
          </p:nvSpPr>
          <p:spPr bwMode="auto">
            <a:xfrm flipV="1">
              <a:off x="2557463" y="1951038"/>
              <a:ext cx="1587" cy="4303712"/>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MY"/>
            </a:p>
          </p:txBody>
        </p:sp>
        <p:sp>
          <p:nvSpPr>
            <p:cNvPr id="25613" name="Line 8">
              <a:extLst>
                <a:ext uri="{FF2B5EF4-FFF2-40B4-BE49-F238E27FC236}">
                  <a16:creationId xmlns:a16="http://schemas.microsoft.com/office/drawing/2014/main" id="{69231327-0A8B-C85C-76CB-0B2DC3005954}"/>
                </a:ext>
              </a:extLst>
            </p:cNvPr>
            <p:cNvSpPr>
              <a:spLocks noChangeShapeType="1"/>
            </p:cNvSpPr>
            <p:nvPr/>
          </p:nvSpPr>
          <p:spPr bwMode="auto">
            <a:xfrm>
              <a:off x="2557463" y="6254750"/>
              <a:ext cx="5429250" cy="15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MY"/>
            </a:p>
          </p:txBody>
        </p:sp>
        <p:sp>
          <p:nvSpPr>
            <p:cNvPr id="25614" name="Rectangle 9">
              <a:extLst>
                <a:ext uri="{FF2B5EF4-FFF2-40B4-BE49-F238E27FC236}">
                  <a16:creationId xmlns:a16="http://schemas.microsoft.com/office/drawing/2014/main" id="{77698A3C-D7C5-AED3-7AC0-757036A9A1D6}"/>
                </a:ext>
              </a:extLst>
            </p:cNvPr>
            <p:cNvSpPr>
              <a:spLocks noChangeArrowheads="1"/>
            </p:cNvSpPr>
            <p:nvPr/>
          </p:nvSpPr>
          <p:spPr bwMode="auto">
            <a:xfrm>
              <a:off x="2557463" y="2303463"/>
              <a:ext cx="5167312" cy="3951287"/>
            </a:xfrm>
            <a:prstGeom prst="rect">
              <a:avLst/>
            </a:prstGeom>
            <a:solidFill>
              <a:srgbClr val="FFFF0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endParaRPr lang="en-US" altLang="en-US" sz="1600" baseline="0">
                <a:solidFill>
                  <a:srgbClr val="000000"/>
                </a:solidFill>
                <a:latin typeface="Arial" panose="020B0604020202020204" pitchFamily="34" charset="0"/>
              </a:endParaRPr>
            </a:p>
          </p:txBody>
        </p:sp>
        <p:sp>
          <p:nvSpPr>
            <p:cNvPr id="25615" name="Rectangle 10">
              <a:extLst>
                <a:ext uri="{FF2B5EF4-FFF2-40B4-BE49-F238E27FC236}">
                  <a16:creationId xmlns:a16="http://schemas.microsoft.com/office/drawing/2014/main" id="{44F7EA42-FFA2-B933-F99C-BE6B203D1BFF}"/>
                </a:ext>
              </a:extLst>
            </p:cNvPr>
            <p:cNvSpPr>
              <a:spLocks noChangeArrowheads="1"/>
            </p:cNvSpPr>
            <p:nvPr/>
          </p:nvSpPr>
          <p:spPr bwMode="auto">
            <a:xfrm>
              <a:off x="4659313" y="2303463"/>
              <a:ext cx="874712" cy="3951287"/>
            </a:xfrm>
            <a:prstGeom prst="rect">
              <a:avLst/>
            </a:prstGeom>
            <a:solidFill>
              <a:srgbClr val="00FF0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endParaRPr lang="en-US" altLang="en-US" sz="1600" baseline="0">
                <a:solidFill>
                  <a:srgbClr val="000000"/>
                </a:solidFill>
                <a:latin typeface="Arial" panose="020B0604020202020204" pitchFamily="34" charset="0"/>
              </a:endParaRPr>
            </a:p>
          </p:txBody>
        </p:sp>
        <p:sp>
          <p:nvSpPr>
            <p:cNvPr id="25616" name="Text Box 11">
              <a:extLst>
                <a:ext uri="{FF2B5EF4-FFF2-40B4-BE49-F238E27FC236}">
                  <a16:creationId xmlns:a16="http://schemas.microsoft.com/office/drawing/2014/main" id="{60A018C2-0BEA-FC94-8D2B-4BB67363E721}"/>
                </a:ext>
              </a:extLst>
            </p:cNvPr>
            <p:cNvSpPr txBox="1">
              <a:spLocks noChangeArrowheads="1"/>
            </p:cNvSpPr>
            <p:nvPr/>
          </p:nvSpPr>
          <p:spPr bwMode="auto">
            <a:xfrm>
              <a:off x="6096000" y="6324600"/>
              <a:ext cx="16129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r>
                <a:rPr lang="en-US" altLang="en-US" sz="1400" b="1" i="1" baseline="0">
                  <a:solidFill>
                    <a:srgbClr val="000000"/>
                  </a:solidFill>
                  <a:latin typeface="Arial" panose="020B0604020202020204" pitchFamily="34" charset="0"/>
                </a:rPr>
                <a:t>Excess Air</a:t>
              </a:r>
            </a:p>
          </p:txBody>
        </p:sp>
        <p:sp>
          <p:nvSpPr>
            <p:cNvPr id="25617" name="Text Box 12">
              <a:extLst>
                <a:ext uri="{FF2B5EF4-FFF2-40B4-BE49-F238E27FC236}">
                  <a16:creationId xmlns:a16="http://schemas.microsoft.com/office/drawing/2014/main" id="{60F0F986-DE98-9E00-5DE9-B49EE25D981B}"/>
                </a:ext>
              </a:extLst>
            </p:cNvPr>
            <p:cNvSpPr txBox="1">
              <a:spLocks noChangeArrowheads="1"/>
            </p:cNvSpPr>
            <p:nvPr/>
          </p:nvSpPr>
          <p:spPr bwMode="auto">
            <a:xfrm rot="-5400000">
              <a:off x="906462" y="3509963"/>
              <a:ext cx="2790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spcBef>
                  <a:spcPct val="50000"/>
                </a:spcBef>
              </a:pPr>
              <a:r>
                <a:rPr lang="en-US" altLang="en-US" sz="1400" b="1" i="1" baseline="0">
                  <a:solidFill>
                    <a:srgbClr val="000000"/>
                  </a:solidFill>
                  <a:latin typeface="Arial" panose="020B0604020202020204" pitchFamily="34" charset="0"/>
                </a:rPr>
                <a:t>Flue gas components</a:t>
              </a:r>
            </a:p>
          </p:txBody>
        </p:sp>
        <p:sp>
          <p:nvSpPr>
            <p:cNvPr id="25618" name="Text Box 13">
              <a:extLst>
                <a:ext uri="{FF2B5EF4-FFF2-40B4-BE49-F238E27FC236}">
                  <a16:creationId xmlns:a16="http://schemas.microsoft.com/office/drawing/2014/main" id="{10A2B20B-302A-E8B6-9C57-D078A378BF41}"/>
                </a:ext>
              </a:extLst>
            </p:cNvPr>
            <p:cNvSpPr txBox="1">
              <a:spLocks noChangeArrowheads="1"/>
            </p:cNvSpPr>
            <p:nvPr/>
          </p:nvSpPr>
          <p:spPr bwMode="auto">
            <a:xfrm rot="-5400000">
              <a:off x="3762376" y="3986212"/>
              <a:ext cx="24368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spcBef>
                  <a:spcPct val="50000"/>
                </a:spcBef>
              </a:pPr>
              <a:r>
                <a:rPr lang="en-US" altLang="en-US" sz="1400" b="1" i="1" baseline="0">
                  <a:solidFill>
                    <a:srgbClr val="000000"/>
                  </a:solidFill>
                  <a:latin typeface="Arial" panose="020B0604020202020204" pitchFamily="34" charset="0"/>
                </a:rPr>
                <a:t>Ideal operating range of burners</a:t>
              </a:r>
            </a:p>
          </p:txBody>
        </p:sp>
        <p:sp>
          <p:nvSpPr>
            <p:cNvPr id="25619" name="Freeform 14">
              <a:extLst>
                <a:ext uri="{FF2B5EF4-FFF2-40B4-BE49-F238E27FC236}">
                  <a16:creationId xmlns:a16="http://schemas.microsoft.com/office/drawing/2014/main" id="{50048BD0-63D0-7481-0936-7CB2A3C5BFD5}"/>
                </a:ext>
              </a:extLst>
            </p:cNvPr>
            <p:cNvSpPr>
              <a:spLocks/>
            </p:cNvSpPr>
            <p:nvPr/>
          </p:nvSpPr>
          <p:spPr bwMode="auto">
            <a:xfrm>
              <a:off x="2557463" y="4059238"/>
              <a:ext cx="3984625" cy="2400300"/>
            </a:xfrm>
            <a:custGeom>
              <a:avLst/>
              <a:gdLst>
                <a:gd name="T0" fmla="*/ 0 w 2184"/>
                <a:gd name="T1" fmla="*/ 0 h 1312"/>
                <a:gd name="T2" fmla="*/ 2147483646 w 2184"/>
                <a:gd name="T3" fmla="*/ 2147483646 h 1312"/>
                <a:gd name="T4" fmla="*/ 2147483646 w 2184"/>
                <a:gd name="T5" fmla="*/ 2147483646 h 1312"/>
                <a:gd name="T6" fmla="*/ 2147483646 w 2184"/>
                <a:gd name="T7" fmla="*/ 2147483646 h 1312"/>
                <a:gd name="T8" fmla="*/ 2147483646 w 2184"/>
                <a:gd name="T9" fmla="*/ 2147483646 h 1312"/>
                <a:gd name="T10" fmla="*/ 0 60000 65536"/>
                <a:gd name="T11" fmla="*/ 0 60000 65536"/>
                <a:gd name="T12" fmla="*/ 0 60000 65536"/>
                <a:gd name="T13" fmla="*/ 0 60000 65536"/>
                <a:gd name="T14" fmla="*/ 0 60000 65536"/>
                <a:gd name="T15" fmla="*/ 0 w 2184"/>
                <a:gd name="T16" fmla="*/ 0 h 1312"/>
                <a:gd name="T17" fmla="*/ 2184 w 2184"/>
                <a:gd name="T18" fmla="*/ 1312 h 1312"/>
              </a:gdLst>
              <a:ahLst/>
              <a:cxnLst>
                <a:cxn ang="T10">
                  <a:pos x="T0" y="T1"/>
                </a:cxn>
                <a:cxn ang="T11">
                  <a:pos x="T2" y="T3"/>
                </a:cxn>
                <a:cxn ang="T12">
                  <a:pos x="T4" y="T5"/>
                </a:cxn>
                <a:cxn ang="T13">
                  <a:pos x="T6" y="T7"/>
                </a:cxn>
                <a:cxn ang="T14">
                  <a:pos x="T8" y="T9"/>
                </a:cxn>
              </a:cxnLst>
              <a:rect l="T15" t="T16" r="T17" b="T18"/>
              <a:pathLst>
                <a:path w="2184" h="1312">
                  <a:moveTo>
                    <a:pt x="0" y="0"/>
                  </a:moveTo>
                  <a:cubicBezTo>
                    <a:pt x="80" y="144"/>
                    <a:pt x="160" y="288"/>
                    <a:pt x="480" y="480"/>
                  </a:cubicBezTo>
                  <a:cubicBezTo>
                    <a:pt x="800" y="672"/>
                    <a:pt x="1656" y="1032"/>
                    <a:pt x="1920" y="1152"/>
                  </a:cubicBezTo>
                  <a:cubicBezTo>
                    <a:pt x="2184" y="1272"/>
                    <a:pt x="2048" y="1192"/>
                    <a:pt x="2064" y="1200"/>
                  </a:cubicBezTo>
                  <a:cubicBezTo>
                    <a:pt x="2080" y="1208"/>
                    <a:pt x="1960" y="1312"/>
                    <a:pt x="2016" y="1200"/>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lstStyle/>
            <a:p>
              <a:endParaRPr lang="en-MY"/>
            </a:p>
          </p:txBody>
        </p:sp>
        <p:sp>
          <p:nvSpPr>
            <p:cNvPr id="25620" name="Freeform 15">
              <a:extLst>
                <a:ext uri="{FF2B5EF4-FFF2-40B4-BE49-F238E27FC236}">
                  <a16:creationId xmlns:a16="http://schemas.microsoft.com/office/drawing/2014/main" id="{4DACA4B6-E689-2B5B-E629-66EBE7106A48}"/>
                </a:ext>
              </a:extLst>
            </p:cNvPr>
            <p:cNvSpPr>
              <a:spLocks/>
            </p:cNvSpPr>
            <p:nvPr/>
          </p:nvSpPr>
          <p:spPr bwMode="auto">
            <a:xfrm>
              <a:off x="2557463" y="4059238"/>
              <a:ext cx="2230437" cy="2176462"/>
            </a:xfrm>
            <a:custGeom>
              <a:avLst/>
              <a:gdLst>
                <a:gd name="T0" fmla="*/ 0 w 1405"/>
                <a:gd name="T1" fmla="*/ 0 h 1371"/>
                <a:gd name="T2" fmla="*/ 2147483646 w 1405"/>
                <a:gd name="T3" fmla="*/ 2147483646 h 1371"/>
                <a:gd name="T4" fmla="*/ 2147483646 w 1405"/>
                <a:gd name="T5" fmla="*/ 2147483646 h 1371"/>
                <a:gd name="T6" fmla="*/ 0 60000 65536"/>
                <a:gd name="T7" fmla="*/ 0 60000 65536"/>
                <a:gd name="T8" fmla="*/ 0 60000 65536"/>
                <a:gd name="T9" fmla="*/ 0 w 1405"/>
                <a:gd name="T10" fmla="*/ 0 h 1371"/>
                <a:gd name="T11" fmla="*/ 1405 w 1405"/>
                <a:gd name="T12" fmla="*/ 1371 h 1371"/>
              </a:gdLst>
              <a:ahLst/>
              <a:cxnLst>
                <a:cxn ang="T6">
                  <a:pos x="T0" y="T1"/>
                </a:cxn>
                <a:cxn ang="T7">
                  <a:pos x="T2" y="T3"/>
                </a:cxn>
                <a:cxn ang="T8">
                  <a:pos x="T4" y="T5"/>
                </a:cxn>
              </a:cxnLst>
              <a:rect l="T9" t="T10" r="T11" b="T12"/>
              <a:pathLst>
                <a:path w="1405" h="1371">
                  <a:moveTo>
                    <a:pt x="0" y="0"/>
                  </a:moveTo>
                  <a:cubicBezTo>
                    <a:pt x="14" y="161"/>
                    <a:pt x="152" y="325"/>
                    <a:pt x="386" y="553"/>
                  </a:cubicBezTo>
                  <a:cubicBezTo>
                    <a:pt x="620" y="781"/>
                    <a:pt x="1193" y="1201"/>
                    <a:pt x="1405" y="1371"/>
                  </a:cubicBezTo>
                </a:path>
              </a:pathLst>
            </a:custGeom>
            <a:noFill/>
            <a:ln w="38100"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none"/>
            <a:lstStyle/>
            <a:p>
              <a:endParaRPr lang="en-MY"/>
            </a:p>
          </p:txBody>
        </p:sp>
        <p:sp>
          <p:nvSpPr>
            <p:cNvPr id="25621" name="Text Box 16">
              <a:extLst>
                <a:ext uri="{FF2B5EF4-FFF2-40B4-BE49-F238E27FC236}">
                  <a16:creationId xmlns:a16="http://schemas.microsoft.com/office/drawing/2014/main" id="{32885A2C-7C46-5B86-C70C-2062370B4244}"/>
                </a:ext>
              </a:extLst>
            </p:cNvPr>
            <p:cNvSpPr txBox="1">
              <a:spLocks noChangeArrowheads="1"/>
            </p:cNvSpPr>
            <p:nvPr/>
          </p:nvSpPr>
          <p:spPr bwMode="auto">
            <a:xfrm>
              <a:off x="3170238" y="5113338"/>
              <a:ext cx="700087"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spcBef>
                  <a:spcPct val="50000"/>
                </a:spcBef>
              </a:pPr>
              <a:r>
                <a:rPr lang="en-US" altLang="en-US" sz="1600" b="1" baseline="0">
                  <a:solidFill>
                    <a:srgbClr val="000000"/>
                  </a:solidFill>
                  <a:latin typeface="Arial" panose="020B0604020202020204" pitchFamily="34" charset="0"/>
                </a:rPr>
                <a:t>CO</a:t>
              </a:r>
            </a:p>
          </p:txBody>
        </p:sp>
        <p:sp>
          <p:nvSpPr>
            <p:cNvPr id="25622" name="Freeform 17">
              <a:extLst>
                <a:ext uri="{FF2B5EF4-FFF2-40B4-BE49-F238E27FC236}">
                  <a16:creationId xmlns:a16="http://schemas.microsoft.com/office/drawing/2014/main" id="{D11E4EE3-5BBF-F64A-D62B-709D5D481585}"/>
                </a:ext>
              </a:extLst>
            </p:cNvPr>
            <p:cNvSpPr>
              <a:spLocks/>
            </p:cNvSpPr>
            <p:nvPr/>
          </p:nvSpPr>
          <p:spPr bwMode="auto">
            <a:xfrm>
              <a:off x="2590800" y="2971800"/>
              <a:ext cx="5078413" cy="1317625"/>
            </a:xfrm>
            <a:custGeom>
              <a:avLst/>
              <a:gdLst>
                <a:gd name="T0" fmla="*/ 0 w 2784"/>
                <a:gd name="T1" fmla="*/ 2147483646 h 720"/>
                <a:gd name="T2" fmla="*/ 2147483646 w 2784"/>
                <a:gd name="T3" fmla="*/ 2147483646 h 720"/>
                <a:gd name="T4" fmla="*/ 2147483646 w 2784"/>
                <a:gd name="T5" fmla="*/ 2147483646 h 720"/>
                <a:gd name="T6" fmla="*/ 0 60000 65536"/>
                <a:gd name="T7" fmla="*/ 0 60000 65536"/>
                <a:gd name="T8" fmla="*/ 0 60000 65536"/>
                <a:gd name="T9" fmla="*/ 0 w 2784"/>
                <a:gd name="T10" fmla="*/ 0 h 720"/>
                <a:gd name="T11" fmla="*/ 2784 w 2784"/>
                <a:gd name="T12" fmla="*/ 720 h 720"/>
              </a:gdLst>
              <a:ahLst/>
              <a:cxnLst>
                <a:cxn ang="T6">
                  <a:pos x="T0" y="T1"/>
                </a:cxn>
                <a:cxn ang="T7">
                  <a:pos x="T2" y="T3"/>
                </a:cxn>
                <a:cxn ang="T8">
                  <a:pos x="T4" y="T5"/>
                </a:cxn>
              </a:cxnLst>
              <a:rect l="T9" t="T10" r="T11" b="T12"/>
              <a:pathLst>
                <a:path w="2784" h="720">
                  <a:moveTo>
                    <a:pt x="0" y="432"/>
                  </a:moveTo>
                  <a:cubicBezTo>
                    <a:pt x="272" y="216"/>
                    <a:pt x="544" y="0"/>
                    <a:pt x="1008" y="48"/>
                  </a:cubicBezTo>
                  <a:cubicBezTo>
                    <a:pt x="1472" y="96"/>
                    <a:pt x="2496" y="608"/>
                    <a:pt x="2784" y="720"/>
                  </a:cubicBezTo>
                </a:path>
              </a:pathLst>
            </a:custGeom>
            <a:noFill/>
            <a:ln w="38100" cap="flat" cmpd="sng">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wrap="none"/>
            <a:lstStyle/>
            <a:p>
              <a:endParaRPr lang="en-MY"/>
            </a:p>
          </p:txBody>
        </p:sp>
        <p:sp>
          <p:nvSpPr>
            <p:cNvPr id="25623" name="Text Box 18">
              <a:extLst>
                <a:ext uri="{FF2B5EF4-FFF2-40B4-BE49-F238E27FC236}">
                  <a16:creationId xmlns:a16="http://schemas.microsoft.com/office/drawing/2014/main" id="{BBF18A3A-D404-B860-AADF-77305CC5BCBC}"/>
                </a:ext>
              </a:extLst>
            </p:cNvPr>
            <p:cNvSpPr txBox="1">
              <a:spLocks noChangeArrowheads="1"/>
            </p:cNvSpPr>
            <p:nvPr/>
          </p:nvSpPr>
          <p:spPr bwMode="auto">
            <a:xfrm>
              <a:off x="6096000" y="3657600"/>
              <a:ext cx="788988"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spcBef>
                  <a:spcPct val="50000"/>
                </a:spcBef>
              </a:pPr>
              <a:r>
                <a:rPr lang="en-US" altLang="en-US" sz="1600" b="1" baseline="0">
                  <a:solidFill>
                    <a:srgbClr val="008000"/>
                  </a:solidFill>
                  <a:latin typeface="Arial" panose="020B0604020202020204" pitchFamily="34" charset="0"/>
                </a:rPr>
                <a:t>CO</a:t>
              </a:r>
              <a:r>
                <a:rPr lang="en-US" altLang="en-US" sz="1600" b="1" baseline="-25000">
                  <a:solidFill>
                    <a:srgbClr val="008000"/>
                  </a:solidFill>
                  <a:latin typeface="Arial" panose="020B0604020202020204" pitchFamily="34" charset="0"/>
                </a:rPr>
                <a:t>2</a:t>
              </a:r>
              <a:endParaRPr lang="en-US" altLang="en-US" sz="1600" baseline="0">
                <a:solidFill>
                  <a:srgbClr val="008000"/>
                </a:solidFill>
                <a:latin typeface="Arial" panose="020B0604020202020204" pitchFamily="34" charset="0"/>
              </a:endParaRPr>
            </a:p>
          </p:txBody>
        </p:sp>
        <p:sp>
          <p:nvSpPr>
            <p:cNvPr id="25624" name="Freeform 19">
              <a:extLst>
                <a:ext uri="{FF2B5EF4-FFF2-40B4-BE49-F238E27FC236}">
                  <a16:creationId xmlns:a16="http://schemas.microsoft.com/office/drawing/2014/main" id="{4ACAF710-FD8A-E901-78D8-430CC9ED423A}"/>
                </a:ext>
              </a:extLst>
            </p:cNvPr>
            <p:cNvSpPr>
              <a:spLocks/>
            </p:cNvSpPr>
            <p:nvPr/>
          </p:nvSpPr>
          <p:spPr bwMode="auto">
            <a:xfrm>
              <a:off x="4308475" y="4673600"/>
              <a:ext cx="3327400" cy="1581150"/>
            </a:xfrm>
            <a:custGeom>
              <a:avLst/>
              <a:gdLst>
                <a:gd name="T0" fmla="*/ 0 w 1824"/>
                <a:gd name="T1" fmla="*/ 2147483646 h 864"/>
                <a:gd name="T2" fmla="*/ 2147483646 w 1824"/>
                <a:gd name="T3" fmla="*/ 2147483646 h 864"/>
                <a:gd name="T4" fmla="*/ 2147483646 w 1824"/>
                <a:gd name="T5" fmla="*/ 0 h 864"/>
                <a:gd name="T6" fmla="*/ 0 60000 65536"/>
                <a:gd name="T7" fmla="*/ 0 60000 65536"/>
                <a:gd name="T8" fmla="*/ 0 60000 65536"/>
                <a:gd name="T9" fmla="*/ 0 w 1824"/>
                <a:gd name="T10" fmla="*/ 0 h 864"/>
                <a:gd name="T11" fmla="*/ 1824 w 1824"/>
                <a:gd name="T12" fmla="*/ 864 h 864"/>
              </a:gdLst>
              <a:ahLst/>
              <a:cxnLst>
                <a:cxn ang="T6">
                  <a:pos x="T0" y="T1"/>
                </a:cxn>
                <a:cxn ang="T7">
                  <a:pos x="T2" y="T3"/>
                </a:cxn>
                <a:cxn ang="T8">
                  <a:pos x="T4" y="T5"/>
                </a:cxn>
              </a:cxnLst>
              <a:rect l="T9" t="T10" r="T11" b="T12"/>
              <a:pathLst>
                <a:path w="1824" h="864">
                  <a:moveTo>
                    <a:pt x="0" y="864"/>
                  </a:moveTo>
                  <a:cubicBezTo>
                    <a:pt x="136" y="744"/>
                    <a:pt x="272" y="624"/>
                    <a:pt x="576" y="480"/>
                  </a:cubicBezTo>
                  <a:cubicBezTo>
                    <a:pt x="880" y="336"/>
                    <a:pt x="1352" y="168"/>
                    <a:pt x="1824" y="0"/>
                  </a:cubicBezTo>
                </a:path>
              </a:pathLst>
            </a:custGeom>
            <a:noFill/>
            <a:ln w="38100" cap="flat" cmpd="sng">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wrap="none"/>
            <a:lstStyle/>
            <a:p>
              <a:endParaRPr lang="en-MY"/>
            </a:p>
          </p:txBody>
        </p:sp>
        <p:sp>
          <p:nvSpPr>
            <p:cNvPr id="25625" name="Text Box 20">
              <a:extLst>
                <a:ext uri="{FF2B5EF4-FFF2-40B4-BE49-F238E27FC236}">
                  <a16:creationId xmlns:a16="http://schemas.microsoft.com/office/drawing/2014/main" id="{A53988B4-5B99-60AB-DFCE-BBFDA9444FA3}"/>
                </a:ext>
              </a:extLst>
            </p:cNvPr>
            <p:cNvSpPr txBox="1">
              <a:spLocks noChangeArrowheads="1"/>
            </p:cNvSpPr>
            <p:nvPr/>
          </p:nvSpPr>
          <p:spPr bwMode="auto">
            <a:xfrm>
              <a:off x="6410325" y="5024438"/>
              <a:ext cx="70008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spcBef>
                  <a:spcPct val="50000"/>
                </a:spcBef>
              </a:pPr>
              <a:r>
                <a:rPr lang="en-US" altLang="en-US" sz="1600" b="1" baseline="0">
                  <a:solidFill>
                    <a:srgbClr val="0000FF"/>
                  </a:solidFill>
                  <a:latin typeface="Arial" panose="020B0604020202020204" pitchFamily="34" charset="0"/>
                </a:rPr>
                <a:t>O</a:t>
              </a:r>
              <a:r>
                <a:rPr lang="en-US" altLang="en-US" sz="1600" b="1" baseline="-25000">
                  <a:solidFill>
                    <a:srgbClr val="0000FF"/>
                  </a:solidFill>
                  <a:latin typeface="Arial" panose="020B0604020202020204" pitchFamily="34" charset="0"/>
                </a:rPr>
                <a:t>2</a:t>
              </a:r>
              <a:endParaRPr lang="en-US" altLang="en-US" sz="1600" b="1" baseline="0">
                <a:solidFill>
                  <a:srgbClr val="0000FF"/>
                </a:solidFill>
                <a:latin typeface="Arial" panose="020B0604020202020204" pitchFamily="34" charset="0"/>
              </a:endParaRPr>
            </a:p>
          </p:txBody>
        </p:sp>
        <p:sp>
          <p:nvSpPr>
            <p:cNvPr id="25626" name="Freeform 21">
              <a:extLst>
                <a:ext uri="{FF2B5EF4-FFF2-40B4-BE49-F238E27FC236}">
                  <a16:creationId xmlns:a16="http://schemas.microsoft.com/office/drawing/2014/main" id="{CBC9C29F-2011-CFEC-E6D6-6A0CC4B16238}"/>
                </a:ext>
              </a:extLst>
            </p:cNvPr>
            <p:cNvSpPr>
              <a:spLocks/>
            </p:cNvSpPr>
            <p:nvPr/>
          </p:nvSpPr>
          <p:spPr bwMode="auto">
            <a:xfrm>
              <a:off x="2590800" y="2628900"/>
              <a:ext cx="5105400" cy="876300"/>
            </a:xfrm>
            <a:custGeom>
              <a:avLst/>
              <a:gdLst>
                <a:gd name="T0" fmla="*/ 0 w 3216"/>
                <a:gd name="T1" fmla="*/ 2147483646 h 552"/>
                <a:gd name="T2" fmla="*/ 2147483646 w 3216"/>
                <a:gd name="T3" fmla="*/ 2147483646 h 552"/>
                <a:gd name="T4" fmla="*/ 2147483646 w 3216"/>
                <a:gd name="T5" fmla="*/ 2147483646 h 552"/>
                <a:gd name="T6" fmla="*/ 0 60000 65536"/>
                <a:gd name="T7" fmla="*/ 0 60000 65536"/>
                <a:gd name="T8" fmla="*/ 0 60000 65536"/>
                <a:gd name="T9" fmla="*/ 0 w 3216"/>
                <a:gd name="T10" fmla="*/ 0 h 552"/>
                <a:gd name="T11" fmla="*/ 3216 w 3216"/>
                <a:gd name="T12" fmla="*/ 552 h 552"/>
              </a:gdLst>
              <a:ahLst/>
              <a:cxnLst>
                <a:cxn ang="T6">
                  <a:pos x="T0" y="T1"/>
                </a:cxn>
                <a:cxn ang="T7">
                  <a:pos x="T2" y="T3"/>
                </a:cxn>
                <a:cxn ang="T8">
                  <a:pos x="T4" y="T5"/>
                </a:cxn>
              </a:cxnLst>
              <a:rect l="T9" t="T10" r="T11" b="T12"/>
              <a:pathLst>
                <a:path w="3216" h="552">
                  <a:moveTo>
                    <a:pt x="0" y="408"/>
                  </a:moveTo>
                  <a:cubicBezTo>
                    <a:pt x="500" y="204"/>
                    <a:pt x="1000" y="0"/>
                    <a:pt x="1536" y="24"/>
                  </a:cubicBezTo>
                  <a:cubicBezTo>
                    <a:pt x="2072" y="48"/>
                    <a:pt x="2644" y="300"/>
                    <a:pt x="3216" y="552"/>
                  </a:cubicBezTo>
                </a:path>
              </a:pathLst>
            </a:custGeom>
            <a:noFill/>
            <a:ln w="38100" cap="flat"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wrap="none"/>
            <a:lstStyle/>
            <a:p>
              <a:endParaRPr lang="en-MY"/>
            </a:p>
          </p:txBody>
        </p:sp>
        <p:sp>
          <p:nvSpPr>
            <p:cNvPr id="25627" name="Text Box 22">
              <a:extLst>
                <a:ext uri="{FF2B5EF4-FFF2-40B4-BE49-F238E27FC236}">
                  <a16:creationId xmlns:a16="http://schemas.microsoft.com/office/drawing/2014/main" id="{09F72C4E-587A-285A-CB65-BE9EE227F949}"/>
                </a:ext>
              </a:extLst>
            </p:cNvPr>
            <p:cNvSpPr txBox="1">
              <a:spLocks noChangeArrowheads="1"/>
            </p:cNvSpPr>
            <p:nvPr/>
          </p:nvSpPr>
          <p:spPr bwMode="auto">
            <a:xfrm>
              <a:off x="6705600" y="2743200"/>
              <a:ext cx="6096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spcBef>
                  <a:spcPct val="50000"/>
                </a:spcBef>
              </a:pPr>
              <a:r>
                <a:rPr lang="en-US" altLang="en-US" sz="1600" b="1" baseline="0">
                  <a:solidFill>
                    <a:srgbClr val="FF0000"/>
                  </a:solidFill>
                  <a:latin typeface="Arial" panose="020B0604020202020204" pitchFamily="34" charset="0"/>
                </a:rPr>
                <a:t>Eff.</a:t>
              </a:r>
            </a:p>
          </p:txBody>
        </p:sp>
        <p:sp>
          <p:nvSpPr>
            <p:cNvPr id="25628" name="Freeform 23">
              <a:extLst>
                <a:ext uri="{FF2B5EF4-FFF2-40B4-BE49-F238E27FC236}">
                  <a16:creationId xmlns:a16="http://schemas.microsoft.com/office/drawing/2014/main" id="{92BCA6BE-8343-8082-4BD4-18F23677A9EF}"/>
                </a:ext>
              </a:extLst>
            </p:cNvPr>
            <p:cNvSpPr>
              <a:spLocks/>
            </p:cNvSpPr>
            <p:nvPr/>
          </p:nvSpPr>
          <p:spPr bwMode="auto">
            <a:xfrm>
              <a:off x="4343400" y="5181600"/>
              <a:ext cx="1003300" cy="1066800"/>
            </a:xfrm>
            <a:custGeom>
              <a:avLst/>
              <a:gdLst>
                <a:gd name="T0" fmla="*/ 2147483646 w 632"/>
                <a:gd name="T1" fmla="*/ 0 h 672"/>
                <a:gd name="T2" fmla="*/ 2147483646 w 632"/>
                <a:gd name="T3" fmla="*/ 2147483646 h 672"/>
                <a:gd name="T4" fmla="*/ 2147483646 w 632"/>
                <a:gd name="T5" fmla="*/ 2147483646 h 672"/>
                <a:gd name="T6" fmla="*/ 0 60000 65536"/>
                <a:gd name="T7" fmla="*/ 0 60000 65536"/>
                <a:gd name="T8" fmla="*/ 0 60000 65536"/>
                <a:gd name="T9" fmla="*/ 0 w 632"/>
                <a:gd name="T10" fmla="*/ 0 h 672"/>
                <a:gd name="T11" fmla="*/ 632 w 632"/>
                <a:gd name="T12" fmla="*/ 672 h 672"/>
              </a:gdLst>
              <a:ahLst/>
              <a:cxnLst>
                <a:cxn ang="T6">
                  <a:pos x="T0" y="T1"/>
                </a:cxn>
                <a:cxn ang="T7">
                  <a:pos x="T2" y="T3"/>
                </a:cxn>
                <a:cxn ang="T8">
                  <a:pos x="T4" y="T5"/>
                </a:cxn>
              </a:cxnLst>
              <a:rect l="T9" t="T10" r="T11" b="T12"/>
              <a:pathLst>
                <a:path w="632" h="672">
                  <a:moveTo>
                    <a:pt x="8" y="0"/>
                  </a:moveTo>
                  <a:cubicBezTo>
                    <a:pt x="4" y="88"/>
                    <a:pt x="0" y="176"/>
                    <a:pt x="104" y="288"/>
                  </a:cubicBezTo>
                  <a:cubicBezTo>
                    <a:pt x="208" y="400"/>
                    <a:pt x="544" y="608"/>
                    <a:pt x="632" y="672"/>
                  </a:cubicBezTo>
                </a:path>
              </a:pathLst>
            </a:custGeom>
            <a:noFill/>
            <a:ln w="38100" cap="flat" cmpd="sng">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wrap="none"/>
            <a:lstStyle/>
            <a:p>
              <a:endParaRPr lang="en-MY"/>
            </a:p>
          </p:txBody>
        </p:sp>
        <p:sp>
          <p:nvSpPr>
            <p:cNvPr id="25629" name="Text Box 24">
              <a:extLst>
                <a:ext uri="{FF2B5EF4-FFF2-40B4-BE49-F238E27FC236}">
                  <a16:creationId xmlns:a16="http://schemas.microsoft.com/office/drawing/2014/main" id="{0CF0D306-0E1C-5660-B72A-A5382C48CCB1}"/>
                </a:ext>
              </a:extLst>
            </p:cNvPr>
            <p:cNvSpPr txBox="1">
              <a:spLocks noChangeArrowheads="1"/>
            </p:cNvSpPr>
            <p:nvPr/>
          </p:nvSpPr>
          <p:spPr bwMode="auto">
            <a:xfrm>
              <a:off x="5029200" y="5715000"/>
              <a:ext cx="9906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spcBef>
                  <a:spcPct val="50000"/>
                </a:spcBef>
              </a:pPr>
              <a:r>
                <a:rPr lang="en-US" altLang="en-US" sz="1600" b="1" baseline="0">
                  <a:solidFill>
                    <a:srgbClr val="800080"/>
                  </a:solidFill>
                  <a:latin typeface="Arial" panose="020B0604020202020204" pitchFamily="34" charset="0"/>
                </a:rPr>
                <a:t>smoke</a:t>
              </a:r>
            </a:p>
          </p:txBody>
        </p:sp>
        <p:sp>
          <p:nvSpPr>
            <p:cNvPr id="25630" name="Line 25">
              <a:extLst>
                <a:ext uri="{FF2B5EF4-FFF2-40B4-BE49-F238E27FC236}">
                  <a16:creationId xmlns:a16="http://schemas.microsoft.com/office/drawing/2014/main" id="{6D6E47E8-8599-FF53-56B6-69235DB10344}"/>
                </a:ext>
              </a:extLst>
            </p:cNvPr>
            <p:cNvSpPr>
              <a:spLocks noChangeShapeType="1"/>
            </p:cNvSpPr>
            <p:nvPr/>
          </p:nvSpPr>
          <p:spPr bwMode="auto">
            <a:xfrm flipV="1">
              <a:off x="4267200" y="2286000"/>
              <a:ext cx="0" cy="3962400"/>
            </a:xfrm>
            <a:prstGeom prst="line">
              <a:avLst/>
            </a:prstGeom>
            <a:noFill/>
            <a:ln w="63500">
              <a:solidFill>
                <a:srgbClr val="FF9933"/>
              </a:solidFill>
              <a:prstDash val="sysDot"/>
              <a:round/>
              <a:headEnd/>
              <a:tailEnd/>
            </a:ln>
            <a:extLst>
              <a:ext uri="{909E8E84-426E-40DD-AFC4-6F175D3DCCD1}">
                <a14:hiddenFill xmlns:a14="http://schemas.microsoft.com/office/drawing/2010/main">
                  <a:noFill/>
                </a14:hiddenFill>
              </a:ext>
            </a:extLst>
          </p:spPr>
          <p:txBody>
            <a:bodyPr wrap="none"/>
            <a:lstStyle/>
            <a:p>
              <a:endParaRPr lang="en-MY"/>
            </a:p>
          </p:txBody>
        </p:sp>
        <p:sp>
          <p:nvSpPr>
            <p:cNvPr id="25631" name="Text Box 26">
              <a:extLst>
                <a:ext uri="{FF2B5EF4-FFF2-40B4-BE49-F238E27FC236}">
                  <a16:creationId xmlns:a16="http://schemas.microsoft.com/office/drawing/2014/main" id="{2493F7AB-24E6-CE55-B8BC-55826CBDB66D}"/>
                </a:ext>
              </a:extLst>
            </p:cNvPr>
            <p:cNvSpPr txBox="1">
              <a:spLocks noChangeArrowheads="1"/>
            </p:cNvSpPr>
            <p:nvPr/>
          </p:nvSpPr>
          <p:spPr bwMode="auto">
            <a:xfrm rot="-5400000">
              <a:off x="3194843" y="4196557"/>
              <a:ext cx="1903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eaLnBrk="1" hangingPunct="1">
                <a:spcBef>
                  <a:spcPct val="50000"/>
                </a:spcBef>
              </a:pPr>
              <a:r>
                <a:rPr lang="en-US" altLang="en-US" sz="1400" b="1" i="1" baseline="0">
                  <a:solidFill>
                    <a:srgbClr val="000000"/>
                  </a:solidFill>
                  <a:latin typeface="Arial" panose="020B0604020202020204" pitchFamily="34" charset="0"/>
                </a:rPr>
                <a:t>Stoichiometric line</a:t>
              </a:r>
            </a:p>
          </p:txBody>
        </p:sp>
      </p:grpSp>
      <p:sp>
        <p:nvSpPr>
          <p:cNvPr id="30" name="Rectangle 2">
            <a:extLst>
              <a:ext uri="{FF2B5EF4-FFF2-40B4-BE49-F238E27FC236}">
                <a16:creationId xmlns:a16="http://schemas.microsoft.com/office/drawing/2014/main" id="{4847F7F8-494B-D7A2-2B54-ACFE1D4349A2}"/>
              </a:ext>
            </a:extLst>
          </p:cNvPr>
          <p:cNvSpPr txBox="1">
            <a:spLocks noChangeArrowheads="1"/>
          </p:cNvSpPr>
          <p:nvPr/>
        </p:nvSpPr>
        <p:spPr bwMode="auto">
          <a:xfrm>
            <a:off x="457200" y="315913"/>
            <a:ext cx="8383588" cy="701675"/>
          </a:xfrm>
          <a:prstGeom prst="rect">
            <a:avLst/>
          </a:prstGeom>
          <a:solidFill>
            <a:srgbClr val="DDDDDD"/>
          </a:solidFill>
          <a:ln>
            <a:solidFill>
              <a:srgbClr val="000000"/>
            </a:solidFill>
            <a:miter lim="800000"/>
            <a:headEnd/>
            <a:tailEnd/>
          </a:ln>
        </p:spPr>
        <p:txBody>
          <a:bodyPr lIns="92075" tIns="46038" rIns="92075" bIns="46038" anchor="b"/>
          <a:lst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a:lstStyle>
          <a:p>
            <a:pPr algn="ctr">
              <a:defRPr/>
            </a:pPr>
            <a:r>
              <a:rPr lang="en-US" altLang="en-US" sz="3200" b="1" kern="0" baseline="0">
                <a:solidFill>
                  <a:srgbClr val="000000"/>
                </a:solidFill>
                <a:latin typeface="Times New Roman"/>
              </a:rPr>
              <a:t>Excess Air Requirement</a:t>
            </a:r>
          </a:p>
        </p:txBody>
      </p:sp>
      <p:sp>
        <p:nvSpPr>
          <p:cNvPr id="31" name="Rectangle 3">
            <a:extLst>
              <a:ext uri="{FF2B5EF4-FFF2-40B4-BE49-F238E27FC236}">
                <a16:creationId xmlns:a16="http://schemas.microsoft.com/office/drawing/2014/main" id="{220AF630-8E63-79ED-AA44-24302848DF54}"/>
              </a:ext>
            </a:extLst>
          </p:cNvPr>
          <p:cNvSpPr txBox="1">
            <a:spLocks noChangeArrowheads="1"/>
          </p:cNvSpPr>
          <p:nvPr/>
        </p:nvSpPr>
        <p:spPr bwMode="auto">
          <a:xfrm>
            <a:off x="249238" y="4203700"/>
            <a:ext cx="3195637" cy="2027238"/>
          </a:xfrm>
          <a:prstGeom prst="rect">
            <a:avLst/>
          </a:prstGeom>
          <a:noFill/>
          <a:ln>
            <a:noFill/>
          </a:ln>
        </p:spPr>
        <p:txBody>
          <a:bodyPr lIns="92075" tIns="46038" rIns="92075" bIns="46038"/>
          <a:lst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a:lstStyle>
          <a:p>
            <a:pPr marL="755650" indent="-1588">
              <a:lnSpc>
                <a:spcPct val="70000"/>
              </a:lnSpc>
              <a:buClr>
                <a:srgbClr val="000000"/>
              </a:buClr>
              <a:defRPr/>
            </a:pPr>
            <a:endParaRPr lang="en-US" sz="2000" b="1" kern="0" baseline="0" dirty="0">
              <a:solidFill>
                <a:srgbClr val="000000"/>
              </a:solidFill>
              <a:latin typeface="Times New Roman"/>
              <a:cs typeface="Times New Roman" pitchFamily="18" charset="0"/>
            </a:endParaRPr>
          </a:p>
          <a:p>
            <a:pPr marL="755650" indent="-1588">
              <a:lnSpc>
                <a:spcPct val="70000"/>
              </a:lnSpc>
              <a:buClr>
                <a:srgbClr val="000000"/>
              </a:buClr>
              <a:buFontTx/>
              <a:buNone/>
              <a:defRPr/>
            </a:pPr>
            <a:endParaRPr lang="en-US" sz="2000" b="1" kern="0" baseline="0" dirty="0">
              <a:solidFill>
                <a:srgbClr val="000000"/>
              </a:solidFill>
              <a:latin typeface="Times New Roman"/>
            </a:endParaRPr>
          </a:p>
          <a:p>
            <a:pPr marL="117475" indent="-1588">
              <a:lnSpc>
                <a:spcPct val="70000"/>
              </a:lnSpc>
              <a:buClr>
                <a:srgbClr val="000000"/>
              </a:buClr>
              <a:buFontTx/>
              <a:buNone/>
              <a:defRPr/>
            </a:pPr>
            <a:r>
              <a:rPr lang="en-US" sz="1600" kern="0" baseline="0" dirty="0">
                <a:solidFill>
                  <a:srgbClr val="000000"/>
                </a:solidFill>
                <a:cs typeface="Arial" pitchFamily="34" charset="0"/>
              </a:rPr>
              <a:t>Solid fuel           high</a:t>
            </a:r>
          </a:p>
          <a:p>
            <a:pPr marL="117475" indent="-1588">
              <a:lnSpc>
                <a:spcPct val="70000"/>
              </a:lnSpc>
              <a:buClr>
                <a:srgbClr val="000000"/>
              </a:buClr>
              <a:buFontTx/>
              <a:buNone/>
              <a:defRPr/>
            </a:pPr>
            <a:endParaRPr lang="en-US" sz="1600" kern="0" baseline="0" dirty="0">
              <a:solidFill>
                <a:srgbClr val="000000"/>
              </a:solidFill>
              <a:cs typeface="Arial" pitchFamily="34" charset="0"/>
            </a:endParaRPr>
          </a:p>
          <a:p>
            <a:pPr marL="117475" indent="-1588">
              <a:lnSpc>
                <a:spcPct val="70000"/>
              </a:lnSpc>
              <a:buClr>
                <a:srgbClr val="000000"/>
              </a:buClr>
              <a:buFontTx/>
              <a:buNone/>
              <a:defRPr/>
            </a:pPr>
            <a:r>
              <a:rPr lang="en-US" sz="1600" kern="0" baseline="0" dirty="0">
                <a:solidFill>
                  <a:srgbClr val="000000"/>
                </a:solidFill>
                <a:cs typeface="Arial" pitchFamily="34" charset="0"/>
              </a:rPr>
              <a:t>Liquid fuel          moderate</a:t>
            </a:r>
          </a:p>
          <a:p>
            <a:pPr marL="117475" indent="-1588">
              <a:lnSpc>
                <a:spcPct val="70000"/>
              </a:lnSpc>
              <a:buClr>
                <a:srgbClr val="000000"/>
              </a:buClr>
              <a:buFontTx/>
              <a:buNone/>
              <a:defRPr/>
            </a:pPr>
            <a:endParaRPr lang="en-US" sz="1600" kern="0" baseline="0" dirty="0">
              <a:solidFill>
                <a:srgbClr val="000000"/>
              </a:solidFill>
              <a:cs typeface="Arial" pitchFamily="34" charset="0"/>
            </a:endParaRPr>
          </a:p>
          <a:p>
            <a:pPr marL="117475" indent="-1588">
              <a:lnSpc>
                <a:spcPct val="70000"/>
              </a:lnSpc>
              <a:buClr>
                <a:srgbClr val="000000"/>
              </a:buClr>
              <a:buFontTx/>
              <a:buNone/>
              <a:defRPr/>
            </a:pPr>
            <a:r>
              <a:rPr lang="en-US" sz="1600" kern="0" baseline="0" dirty="0">
                <a:solidFill>
                  <a:srgbClr val="000000"/>
                </a:solidFill>
                <a:cs typeface="Arial" pitchFamily="34" charset="0"/>
              </a:rPr>
              <a:t>Gas fuel	            low</a:t>
            </a:r>
          </a:p>
          <a:p>
            <a:pPr marL="755650" indent="-1588" algn="ctr">
              <a:lnSpc>
                <a:spcPct val="70000"/>
              </a:lnSpc>
              <a:buClr>
                <a:srgbClr val="000000"/>
              </a:buClr>
              <a:buFontTx/>
              <a:buNone/>
              <a:defRPr/>
            </a:pPr>
            <a:endParaRPr lang="en-US" sz="2800" kern="0" baseline="0" dirty="0">
              <a:solidFill>
                <a:srgbClr val="000000"/>
              </a:solidFill>
              <a:latin typeface="Times New Roman"/>
            </a:endParaRPr>
          </a:p>
          <a:p>
            <a:pPr marL="755650" indent="-1588">
              <a:lnSpc>
                <a:spcPct val="70000"/>
              </a:lnSpc>
              <a:buClr>
                <a:srgbClr val="000000"/>
              </a:buClr>
              <a:buFontTx/>
              <a:buNone/>
              <a:defRPr/>
            </a:pPr>
            <a:r>
              <a:rPr lang="en-US" sz="2800" b="1" kern="0" baseline="0" dirty="0">
                <a:solidFill>
                  <a:srgbClr val="000000"/>
                </a:solidFill>
                <a:latin typeface="Times New Roman"/>
              </a:rPr>
              <a:t> </a:t>
            </a:r>
          </a:p>
        </p:txBody>
      </p:sp>
      <p:sp>
        <p:nvSpPr>
          <p:cNvPr id="32" name="Line 6">
            <a:extLst>
              <a:ext uri="{FF2B5EF4-FFF2-40B4-BE49-F238E27FC236}">
                <a16:creationId xmlns:a16="http://schemas.microsoft.com/office/drawing/2014/main" id="{BBC1672A-DD46-E885-E389-184545ABDF66}"/>
              </a:ext>
            </a:extLst>
          </p:cNvPr>
          <p:cNvSpPr>
            <a:spLocks noChangeShapeType="1"/>
          </p:cNvSpPr>
          <p:nvPr/>
        </p:nvSpPr>
        <p:spPr bwMode="auto">
          <a:xfrm flipV="1">
            <a:off x="1600200" y="4533900"/>
            <a:ext cx="0" cy="1371600"/>
          </a:xfrm>
          <a:prstGeom prst="line">
            <a:avLst/>
          </a:prstGeom>
          <a:noFill/>
          <a:ln w="38100">
            <a:solidFill>
              <a:srgbClr val="FF0000"/>
            </a:solidFill>
            <a:round/>
            <a:headEnd type="none" w="sm" len="sm"/>
            <a:tailEnd type="triangle" w="lg" len="lg"/>
          </a:ln>
        </p:spPr>
        <p:txBody>
          <a:bodyPr wrap="none"/>
          <a:lstStyle/>
          <a:p>
            <a:pPr eaLnBrk="1" fontAlgn="auto" hangingPunct="1">
              <a:spcBef>
                <a:spcPts val="0"/>
              </a:spcBef>
              <a:spcAft>
                <a:spcPts val="0"/>
              </a:spcAft>
              <a:defRPr/>
            </a:pPr>
            <a:endParaRPr lang="en-MY" sz="1800" kern="0" baseline="0">
              <a:solidFill>
                <a:srgbClr val="000000"/>
              </a:solidFill>
            </a:endParaRPr>
          </a:p>
        </p:txBody>
      </p:sp>
      <p:sp>
        <p:nvSpPr>
          <p:cNvPr id="33" name="Oval Callout 6">
            <a:extLst>
              <a:ext uri="{FF2B5EF4-FFF2-40B4-BE49-F238E27FC236}">
                <a16:creationId xmlns:a16="http://schemas.microsoft.com/office/drawing/2014/main" id="{3F56EC0D-D31F-9EA7-DD7D-DEC72C5B1980}"/>
              </a:ext>
            </a:extLst>
          </p:cNvPr>
          <p:cNvSpPr>
            <a:spLocks noChangeArrowheads="1"/>
          </p:cNvSpPr>
          <p:nvPr/>
        </p:nvSpPr>
        <p:spPr bwMode="auto">
          <a:xfrm>
            <a:off x="249238" y="4203700"/>
            <a:ext cx="2636837" cy="2138363"/>
          </a:xfrm>
          <a:prstGeom prst="wedgeEllipseCallout">
            <a:avLst>
              <a:gd name="adj1" fmla="val -3750"/>
              <a:gd name="adj2" fmla="val -75026"/>
            </a:avLst>
          </a:prstGeom>
          <a:noFill/>
          <a:ln w="12700" algn="ctr">
            <a:solidFill>
              <a:srgbClr val="FF0000"/>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fontAlgn="auto" hangingPunct="1">
              <a:spcBef>
                <a:spcPct val="0"/>
              </a:spcBef>
              <a:spcAft>
                <a:spcPts val="0"/>
              </a:spcAft>
              <a:buClrTx/>
              <a:buFontTx/>
              <a:buNone/>
              <a:defRPr/>
            </a:pPr>
            <a:endParaRPr lang="en-US" altLang="en-US" sz="2000" kern="0" baseline="0">
              <a:solidFill>
                <a:srgbClr val="000000"/>
              </a:solidFill>
            </a:endParaRPr>
          </a:p>
        </p:txBody>
      </p:sp>
      <p:sp>
        <p:nvSpPr>
          <p:cNvPr id="25608" name="TextBox 7">
            <a:extLst>
              <a:ext uri="{FF2B5EF4-FFF2-40B4-BE49-F238E27FC236}">
                <a16:creationId xmlns:a16="http://schemas.microsoft.com/office/drawing/2014/main" id="{6EF475BF-96B1-6D57-8784-0C32DF28F62F}"/>
              </a:ext>
            </a:extLst>
          </p:cNvPr>
          <p:cNvSpPr txBox="1">
            <a:spLocks noChangeArrowheads="1"/>
          </p:cNvSpPr>
          <p:nvPr/>
        </p:nvSpPr>
        <p:spPr bwMode="auto">
          <a:xfrm>
            <a:off x="479425" y="2668588"/>
            <a:ext cx="2667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r>
              <a:rPr lang="en-US" altLang="en-US" sz="3200" b="1" baseline="0">
                <a:solidFill>
                  <a:srgbClr val="C00000"/>
                </a:solidFill>
              </a:rPr>
              <a:t>WHY??</a:t>
            </a:r>
          </a:p>
        </p:txBody>
      </p:sp>
    </p:spTree>
  </p:cSld>
  <p:clrMapOvr>
    <a:masterClrMapping/>
  </p:clrMapOvr>
  <p:transition spd="med">
    <p:zoom/>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Rectangle 3">
            <a:extLst>
              <a:ext uri="{FF2B5EF4-FFF2-40B4-BE49-F238E27FC236}">
                <a16:creationId xmlns:a16="http://schemas.microsoft.com/office/drawing/2014/main" id="{E9773B91-8224-004F-B128-E45E5138297E}"/>
              </a:ext>
            </a:extLst>
          </p:cNvPr>
          <p:cNvSpPr>
            <a:spLocks noGrp="1" noChangeArrowheads="1"/>
          </p:cNvSpPr>
          <p:nvPr>
            <p:ph type="body" idx="1"/>
          </p:nvPr>
        </p:nvSpPr>
        <p:spPr>
          <a:xfrm>
            <a:off x="304800" y="228600"/>
            <a:ext cx="8610600" cy="6477000"/>
          </a:xfrm>
          <a:ln>
            <a:solidFill>
              <a:schemeClr val="tx1"/>
            </a:solidFill>
            <a:miter lim="800000"/>
            <a:headEnd/>
            <a:tailEnd/>
          </a:ln>
        </p:spPr>
        <p:txBody>
          <a:bodyPr/>
          <a:lstStyle/>
          <a:p>
            <a:pPr marL="622300" indent="-622300">
              <a:lnSpc>
                <a:spcPct val="80000"/>
              </a:lnSpc>
              <a:buFontTx/>
              <a:buNone/>
            </a:pPr>
            <a:r>
              <a:rPr lang="en-US" altLang="en-US" sz="2000" b="1" u="sng"/>
              <a:t>Example 4</a:t>
            </a:r>
          </a:p>
          <a:p>
            <a:pPr marL="622300" indent="-622300">
              <a:lnSpc>
                <a:spcPct val="80000"/>
              </a:lnSpc>
            </a:pPr>
            <a:endParaRPr lang="en-US" altLang="en-US" sz="2000" b="1"/>
          </a:p>
          <a:p>
            <a:pPr marL="622300" indent="-622300">
              <a:spcBef>
                <a:spcPct val="0"/>
              </a:spcBef>
              <a:buFontTx/>
              <a:buNone/>
            </a:pPr>
            <a:r>
              <a:rPr lang="en-US" altLang="en-US" sz="1800"/>
              <a:t>	Ethane is burned with 50% excess air. The percentage conversion of the ethane is 90%.; of the ethane burned, 25% reacts to form CO and the balance reacts to form CO</a:t>
            </a:r>
            <a:r>
              <a:rPr lang="en-US" altLang="en-US" sz="1800" baseline="-25000"/>
              <a:t>2</a:t>
            </a:r>
            <a:r>
              <a:rPr lang="en-US" altLang="en-US" sz="1800"/>
              <a:t>. On the basis of 1 mol  of  the ethane, calculate </a:t>
            </a:r>
          </a:p>
          <a:p>
            <a:pPr marL="622300" indent="-622300">
              <a:spcBef>
                <a:spcPct val="0"/>
              </a:spcBef>
              <a:buFontTx/>
              <a:buNone/>
            </a:pPr>
            <a:endParaRPr lang="en-US" altLang="en-US" sz="1800"/>
          </a:p>
          <a:p>
            <a:pPr marL="1322388" lvl="1" indent="-242888">
              <a:spcBef>
                <a:spcPct val="0"/>
              </a:spcBef>
            </a:pPr>
            <a:r>
              <a:rPr lang="en-US" altLang="en-US" sz="1800"/>
              <a:t>the theoretical air fuel ratio (kmol air/kmol fuel)</a:t>
            </a:r>
          </a:p>
          <a:p>
            <a:pPr marL="1322388" lvl="1" indent="-242888">
              <a:spcBef>
                <a:spcPct val="0"/>
              </a:spcBef>
            </a:pPr>
            <a:r>
              <a:rPr lang="en-US" altLang="en-US" sz="1800"/>
              <a:t>the actual air fuel ratio (kmol air/kmol fuel)</a:t>
            </a:r>
          </a:p>
          <a:p>
            <a:pPr marL="1322388" lvl="1" indent="-242888">
              <a:spcBef>
                <a:spcPct val="0"/>
              </a:spcBef>
            </a:pPr>
            <a:r>
              <a:rPr lang="en-US" altLang="en-US" sz="1800"/>
              <a:t>the equivalence ratio</a:t>
            </a:r>
          </a:p>
          <a:p>
            <a:pPr marL="1322388" lvl="1" indent="-242888">
              <a:spcBef>
                <a:spcPct val="0"/>
              </a:spcBef>
            </a:pPr>
            <a:r>
              <a:rPr lang="en-US" altLang="en-US" sz="1800"/>
              <a:t>the composition of combustion products on a dry and wet basis</a:t>
            </a:r>
          </a:p>
          <a:p>
            <a:pPr marL="1322388" lvl="1" indent="-242888">
              <a:spcBef>
                <a:spcPct val="0"/>
              </a:spcBef>
            </a:pPr>
            <a:r>
              <a:rPr lang="en-US" altLang="en-US" sz="1800"/>
              <a:t>the dew point temperature of the products </a:t>
            </a:r>
          </a:p>
          <a:p>
            <a:pPr marL="622300" indent="-622300">
              <a:spcBef>
                <a:spcPct val="0"/>
              </a:spcBef>
              <a:buFontTx/>
              <a:buNone/>
            </a:pPr>
            <a:endParaRPr lang="en-US" altLang="en-US" sz="1800"/>
          </a:p>
          <a:p>
            <a:pPr marL="1322388" lvl="1" indent="-242888">
              <a:lnSpc>
                <a:spcPct val="80000"/>
              </a:lnSpc>
            </a:pPr>
            <a:endParaRPr lang="en-US" altLang="en-US" sz="1800"/>
          </a:p>
          <a:p>
            <a:pPr marL="1322388" lvl="1" indent="-242888">
              <a:lnSpc>
                <a:spcPct val="80000"/>
              </a:lnSpc>
            </a:pPr>
            <a:endParaRPr lang="en-US" altLang="en-US" sz="1800"/>
          </a:p>
          <a:p>
            <a:pPr marL="1322388" lvl="1" indent="-242888">
              <a:lnSpc>
                <a:spcPct val="80000"/>
              </a:lnSpc>
            </a:pPr>
            <a:endParaRPr lang="en-US" altLang="en-US" sz="1800"/>
          </a:p>
          <a:p>
            <a:pPr marL="622300" indent="-622300">
              <a:lnSpc>
                <a:spcPct val="80000"/>
              </a:lnSpc>
            </a:pPr>
            <a:endParaRPr lang="en-US" altLang="en-US" sz="1800"/>
          </a:p>
          <a:p>
            <a:pPr marL="622300" indent="-622300">
              <a:lnSpc>
                <a:spcPct val="80000"/>
              </a:lnSpc>
              <a:buFontTx/>
              <a:buNone/>
            </a:pPr>
            <a:r>
              <a:rPr lang="en-US" altLang="en-US" sz="1600"/>
              <a:t>	</a:t>
            </a:r>
          </a:p>
          <a:p>
            <a:pPr marL="622300" indent="-622300" algn="ctr">
              <a:lnSpc>
                <a:spcPct val="80000"/>
              </a:lnSpc>
              <a:buFontTx/>
              <a:buNone/>
            </a:pPr>
            <a:endParaRPr lang="en-US" altLang="en-US" sz="16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CE1FEDEF-A248-984E-F84A-A2E9E50DDDF9}"/>
              </a:ext>
            </a:extLst>
          </p:cNvPr>
          <p:cNvSpPr>
            <a:spLocks noGrp="1" noChangeArrowheads="1"/>
          </p:cNvSpPr>
          <p:nvPr>
            <p:ph type="body" idx="1"/>
          </p:nvPr>
        </p:nvSpPr>
        <p:spPr>
          <a:xfrm>
            <a:off x="773113" y="1295400"/>
            <a:ext cx="7808912" cy="4343400"/>
          </a:xfrm>
          <a:noFill/>
        </p:spPr>
        <p:txBody>
          <a:bodyPr/>
          <a:lstStyle/>
          <a:p>
            <a:pPr marL="0" indent="0">
              <a:buFont typeface="Wingdings" panose="05000000000000000000" pitchFamily="2" charset="2"/>
              <a:buNone/>
              <a:tabLst>
                <a:tab pos="0" algn="l"/>
              </a:tabLst>
            </a:pPr>
            <a:endParaRPr lang="en-US" altLang="en-US" sz="1600"/>
          </a:p>
          <a:p>
            <a:pPr marL="0" indent="0">
              <a:buFont typeface="Wingdings" panose="05000000000000000000" pitchFamily="2" charset="2"/>
              <a:buNone/>
              <a:tabLst>
                <a:tab pos="0" algn="l"/>
              </a:tabLst>
            </a:pPr>
            <a:endParaRPr lang="en-US" altLang="en-US" sz="1600"/>
          </a:p>
          <a:p>
            <a:pPr marL="0" indent="0">
              <a:buFont typeface="Wingdings" panose="05000000000000000000" pitchFamily="2" charset="2"/>
              <a:buNone/>
              <a:tabLst>
                <a:tab pos="0" algn="l"/>
              </a:tabLst>
            </a:pPr>
            <a:r>
              <a:rPr lang="en-US" altLang="en-US" sz="1600"/>
              <a:t>	</a:t>
            </a:r>
          </a:p>
          <a:p>
            <a:pPr marL="0" indent="0">
              <a:buFont typeface="Wingdings" panose="05000000000000000000" pitchFamily="2" charset="2"/>
              <a:buNone/>
              <a:tabLst>
                <a:tab pos="0" algn="l"/>
              </a:tabLst>
            </a:pPr>
            <a:endParaRPr lang="en-US" altLang="en-US" sz="1600"/>
          </a:p>
          <a:p>
            <a:pPr marL="0" indent="0">
              <a:buFont typeface="Wingdings" panose="05000000000000000000" pitchFamily="2" charset="2"/>
              <a:buNone/>
              <a:tabLst>
                <a:tab pos="0" algn="l"/>
              </a:tabLst>
            </a:pPr>
            <a:endParaRPr lang="en-US" altLang="en-US" sz="1600"/>
          </a:p>
          <a:p>
            <a:pPr marL="0" indent="0">
              <a:buFont typeface="Wingdings" panose="05000000000000000000" pitchFamily="2" charset="2"/>
              <a:buNone/>
              <a:tabLst>
                <a:tab pos="0" algn="l"/>
              </a:tabLst>
            </a:pPr>
            <a:endParaRPr lang="en-US" altLang="en-US" sz="1600"/>
          </a:p>
          <a:p>
            <a:pPr marL="0" indent="0">
              <a:buFont typeface="Wingdings" panose="05000000000000000000" pitchFamily="2" charset="2"/>
              <a:buNone/>
              <a:tabLst>
                <a:tab pos="0" algn="l"/>
              </a:tabLst>
            </a:pPr>
            <a:endParaRPr lang="en-US" altLang="en-US" sz="1600"/>
          </a:p>
          <a:p>
            <a:pPr marL="0" indent="0">
              <a:buFont typeface="Wingdings" panose="05000000000000000000" pitchFamily="2" charset="2"/>
              <a:buNone/>
              <a:tabLst>
                <a:tab pos="0" algn="l"/>
              </a:tabLst>
            </a:pPr>
            <a:endParaRPr lang="en-US" altLang="en-US" sz="1600"/>
          </a:p>
          <a:p>
            <a:pPr marL="0" indent="0">
              <a:lnSpc>
                <a:spcPct val="80000"/>
              </a:lnSpc>
              <a:buFont typeface="Wingdings" panose="05000000000000000000" pitchFamily="2" charset="2"/>
              <a:buNone/>
              <a:tabLst>
                <a:tab pos="0" algn="l"/>
              </a:tabLst>
            </a:pPr>
            <a:r>
              <a:rPr lang="en-US" altLang="en-US" sz="1800">
                <a:solidFill>
                  <a:srgbClr val="070605"/>
                </a:solidFill>
              </a:rPr>
              <a:t>		</a:t>
            </a:r>
          </a:p>
          <a:p>
            <a:pPr marL="0" indent="0">
              <a:lnSpc>
                <a:spcPct val="80000"/>
              </a:lnSpc>
              <a:buFont typeface="Wingdings" panose="05000000000000000000" pitchFamily="2" charset="2"/>
              <a:buNone/>
              <a:tabLst>
                <a:tab pos="0" algn="l"/>
              </a:tabLst>
            </a:pPr>
            <a:r>
              <a:rPr lang="en-US" altLang="en-US" sz="1800">
                <a:solidFill>
                  <a:srgbClr val="070605"/>
                </a:solidFill>
              </a:rPr>
              <a:t>			C</a:t>
            </a:r>
            <a:r>
              <a:rPr lang="en-US" altLang="en-US" sz="1800" baseline="-25000">
                <a:solidFill>
                  <a:srgbClr val="070605"/>
                </a:solidFill>
              </a:rPr>
              <a:t>2</a:t>
            </a:r>
            <a:r>
              <a:rPr lang="en-US" altLang="en-US" sz="1800">
                <a:solidFill>
                  <a:srgbClr val="070605"/>
                </a:solidFill>
              </a:rPr>
              <a:t>H</a:t>
            </a:r>
            <a:r>
              <a:rPr lang="en-US" altLang="en-US" sz="1800" baseline="-25000">
                <a:solidFill>
                  <a:srgbClr val="070605"/>
                </a:solidFill>
              </a:rPr>
              <a:t>6</a:t>
            </a:r>
            <a:r>
              <a:rPr lang="en-US" altLang="en-US" sz="1800">
                <a:solidFill>
                  <a:srgbClr val="070605"/>
                </a:solidFill>
              </a:rPr>
              <a:t> + 3.5O</a:t>
            </a:r>
            <a:r>
              <a:rPr lang="en-US" altLang="en-US" sz="1800" baseline="-25000">
                <a:solidFill>
                  <a:srgbClr val="070605"/>
                </a:solidFill>
              </a:rPr>
              <a:t>2</a:t>
            </a:r>
            <a:r>
              <a:rPr lang="en-US" altLang="en-US" sz="1800">
                <a:solidFill>
                  <a:srgbClr val="070605"/>
                </a:solidFill>
              </a:rPr>
              <a:t> </a:t>
            </a:r>
            <a:r>
              <a:rPr lang="en-US" altLang="en-US" sz="1800">
                <a:solidFill>
                  <a:srgbClr val="070605"/>
                </a:solidFill>
                <a:sym typeface="Wingdings" panose="05000000000000000000" pitchFamily="2" charset="2"/>
              </a:rPr>
              <a:t> 2CO</a:t>
            </a:r>
            <a:r>
              <a:rPr lang="en-US" altLang="en-US" sz="1800" baseline="-25000">
                <a:solidFill>
                  <a:srgbClr val="070605"/>
                </a:solidFill>
                <a:sym typeface="Wingdings" panose="05000000000000000000" pitchFamily="2" charset="2"/>
              </a:rPr>
              <a:t>2</a:t>
            </a:r>
            <a:r>
              <a:rPr lang="en-US" altLang="en-US" sz="1800">
                <a:solidFill>
                  <a:srgbClr val="070605"/>
                </a:solidFill>
                <a:sym typeface="Wingdings" panose="05000000000000000000" pitchFamily="2" charset="2"/>
              </a:rPr>
              <a:t> + 3H</a:t>
            </a:r>
            <a:r>
              <a:rPr lang="en-US" altLang="en-US" sz="1800" baseline="-25000">
                <a:solidFill>
                  <a:srgbClr val="070605"/>
                </a:solidFill>
                <a:sym typeface="Wingdings" panose="05000000000000000000" pitchFamily="2" charset="2"/>
              </a:rPr>
              <a:t>2</a:t>
            </a:r>
            <a:r>
              <a:rPr lang="en-US" altLang="en-US" sz="1800">
                <a:solidFill>
                  <a:srgbClr val="070605"/>
                </a:solidFill>
                <a:sym typeface="Wingdings" panose="05000000000000000000" pitchFamily="2" charset="2"/>
              </a:rPr>
              <a:t>O</a:t>
            </a:r>
          </a:p>
          <a:p>
            <a:pPr marL="0" indent="0">
              <a:lnSpc>
                <a:spcPct val="80000"/>
              </a:lnSpc>
              <a:buFont typeface="Wingdings" panose="05000000000000000000" pitchFamily="2" charset="2"/>
              <a:buNone/>
              <a:tabLst>
                <a:tab pos="0" algn="l"/>
              </a:tabLst>
            </a:pPr>
            <a:r>
              <a:rPr lang="en-US" altLang="en-US" sz="1800">
                <a:solidFill>
                  <a:srgbClr val="070605"/>
                </a:solidFill>
              </a:rPr>
              <a:t>			C</a:t>
            </a:r>
            <a:r>
              <a:rPr lang="en-US" altLang="en-US" sz="1800" baseline="-25000">
                <a:solidFill>
                  <a:srgbClr val="070605"/>
                </a:solidFill>
              </a:rPr>
              <a:t>2</a:t>
            </a:r>
            <a:r>
              <a:rPr lang="en-US" altLang="en-US" sz="1800">
                <a:solidFill>
                  <a:srgbClr val="070605"/>
                </a:solidFill>
              </a:rPr>
              <a:t>H</a:t>
            </a:r>
            <a:r>
              <a:rPr lang="en-US" altLang="en-US" sz="1800" baseline="-25000">
                <a:solidFill>
                  <a:srgbClr val="070605"/>
                </a:solidFill>
              </a:rPr>
              <a:t>6</a:t>
            </a:r>
            <a:r>
              <a:rPr lang="en-US" altLang="en-US" sz="1800">
                <a:solidFill>
                  <a:srgbClr val="070605"/>
                </a:solidFill>
              </a:rPr>
              <a:t> + 2.5O</a:t>
            </a:r>
            <a:r>
              <a:rPr lang="en-US" altLang="en-US" sz="1800" baseline="-25000">
                <a:solidFill>
                  <a:srgbClr val="070605"/>
                </a:solidFill>
              </a:rPr>
              <a:t>2</a:t>
            </a:r>
            <a:r>
              <a:rPr lang="en-US" altLang="en-US" sz="1800">
                <a:solidFill>
                  <a:srgbClr val="070605"/>
                </a:solidFill>
              </a:rPr>
              <a:t> </a:t>
            </a:r>
            <a:r>
              <a:rPr lang="en-US" altLang="en-US" sz="1800">
                <a:solidFill>
                  <a:srgbClr val="070605"/>
                </a:solidFill>
                <a:sym typeface="Wingdings" panose="05000000000000000000" pitchFamily="2" charset="2"/>
              </a:rPr>
              <a:t> 2CO + 3H</a:t>
            </a:r>
            <a:r>
              <a:rPr lang="en-US" altLang="en-US" sz="1800" baseline="-25000">
                <a:solidFill>
                  <a:srgbClr val="070605"/>
                </a:solidFill>
                <a:sym typeface="Wingdings" panose="05000000000000000000" pitchFamily="2" charset="2"/>
              </a:rPr>
              <a:t>2</a:t>
            </a:r>
            <a:r>
              <a:rPr lang="en-US" altLang="en-US" sz="1800">
                <a:solidFill>
                  <a:srgbClr val="070605"/>
                </a:solidFill>
                <a:sym typeface="Wingdings" panose="05000000000000000000" pitchFamily="2" charset="2"/>
              </a:rPr>
              <a:t>O</a:t>
            </a:r>
            <a:endParaRPr lang="en-US" altLang="en-US" sz="1800">
              <a:solidFill>
                <a:srgbClr val="070605"/>
              </a:solidFill>
            </a:endParaRPr>
          </a:p>
          <a:p>
            <a:pPr marL="0" indent="0">
              <a:buFont typeface="Wingdings" panose="05000000000000000000" pitchFamily="2" charset="2"/>
              <a:buNone/>
              <a:tabLst>
                <a:tab pos="0" algn="l"/>
              </a:tabLst>
            </a:pPr>
            <a:endParaRPr lang="en-US" altLang="en-US" sz="1600"/>
          </a:p>
          <a:p>
            <a:pPr marL="0" indent="0">
              <a:lnSpc>
                <a:spcPct val="80000"/>
              </a:lnSpc>
              <a:buFont typeface="Wingdings" panose="05000000000000000000" pitchFamily="2" charset="2"/>
              <a:buNone/>
              <a:tabLst>
                <a:tab pos="0" algn="l"/>
              </a:tabLst>
            </a:pPr>
            <a:r>
              <a:rPr lang="en-US" altLang="en-US" sz="400"/>
              <a:t>	</a:t>
            </a:r>
          </a:p>
        </p:txBody>
      </p:sp>
      <p:sp>
        <p:nvSpPr>
          <p:cNvPr id="88067" name="Rectangle 3">
            <a:extLst>
              <a:ext uri="{FF2B5EF4-FFF2-40B4-BE49-F238E27FC236}">
                <a16:creationId xmlns:a16="http://schemas.microsoft.com/office/drawing/2014/main" id="{2D62ABF6-E472-33F7-52A9-09446BDC6CAF}"/>
              </a:ext>
            </a:extLst>
          </p:cNvPr>
          <p:cNvSpPr>
            <a:spLocks noGrp="1" noChangeArrowheads="1"/>
          </p:cNvSpPr>
          <p:nvPr>
            <p:ph type="title"/>
          </p:nvPr>
        </p:nvSpPr>
        <p:spPr>
          <a:xfrm>
            <a:off x="1143000" y="228600"/>
            <a:ext cx="6934200" cy="609600"/>
          </a:xfrm>
        </p:spPr>
        <p:txBody>
          <a:bodyPr lIns="90487" tIns="44450" rIns="90487" bIns="44450"/>
          <a:lstStyle/>
          <a:p>
            <a:pPr algn="ctr"/>
            <a:r>
              <a:rPr lang="en-US" altLang="en-US" sz="2400" b="1" i="0"/>
              <a:t>Solution to Example 4</a:t>
            </a:r>
          </a:p>
        </p:txBody>
      </p:sp>
      <p:sp>
        <p:nvSpPr>
          <p:cNvPr id="88068" name="Rectangle 4">
            <a:extLst>
              <a:ext uri="{FF2B5EF4-FFF2-40B4-BE49-F238E27FC236}">
                <a16:creationId xmlns:a16="http://schemas.microsoft.com/office/drawing/2014/main" id="{F6516B07-B410-34F7-6EC7-DB3522F5F4E4}"/>
              </a:ext>
            </a:extLst>
          </p:cNvPr>
          <p:cNvSpPr>
            <a:spLocks noChangeArrowheads="1"/>
          </p:cNvSpPr>
          <p:nvPr/>
        </p:nvSpPr>
        <p:spPr bwMode="auto">
          <a:xfrm>
            <a:off x="3095625" y="1981200"/>
            <a:ext cx="1898650" cy="12192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88069" name="Line 5">
            <a:extLst>
              <a:ext uri="{FF2B5EF4-FFF2-40B4-BE49-F238E27FC236}">
                <a16:creationId xmlns:a16="http://schemas.microsoft.com/office/drawing/2014/main" id="{CD4B6255-5A7B-48C6-5491-9153B7D373C9}"/>
              </a:ext>
            </a:extLst>
          </p:cNvPr>
          <p:cNvSpPr>
            <a:spLocks noChangeShapeType="1"/>
          </p:cNvSpPr>
          <p:nvPr/>
        </p:nvSpPr>
        <p:spPr bwMode="auto">
          <a:xfrm>
            <a:off x="2109788" y="2209800"/>
            <a:ext cx="985837" cy="158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MY"/>
          </a:p>
        </p:txBody>
      </p:sp>
      <p:sp>
        <p:nvSpPr>
          <p:cNvPr id="88070" name="Line 6">
            <a:extLst>
              <a:ext uri="{FF2B5EF4-FFF2-40B4-BE49-F238E27FC236}">
                <a16:creationId xmlns:a16="http://schemas.microsoft.com/office/drawing/2014/main" id="{00EA4961-1853-3BE9-8C8D-CB53522AA522}"/>
              </a:ext>
            </a:extLst>
          </p:cNvPr>
          <p:cNvSpPr>
            <a:spLocks noChangeShapeType="1"/>
          </p:cNvSpPr>
          <p:nvPr/>
        </p:nvSpPr>
        <p:spPr bwMode="auto">
          <a:xfrm>
            <a:off x="2109788" y="2895600"/>
            <a:ext cx="985837" cy="158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MY"/>
          </a:p>
        </p:txBody>
      </p:sp>
      <p:sp>
        <p:nvSpPr>
          <p:cNvPr id="88071" name="Line 7">
            <a:extLst>
              <a:ext uri="{FF2B5EF4-FFF2-40B4-BE49-F238E27FC236}">
                <a16:creationId xmlns:a16="http://schemas.microsoft.com/office/drawing/2014/main" id="{16724D36-DA11-C16F-33E3-D0E2741BB336}"/>
              </a:ext>
            </a:extLst>
          </p:cNvPr>
          <p:cNvSpPr>
            <a:spLocks noChangeShapeType="1"/>
          </p:cNvSpPr>
          <p:nvPr/>
        </p:nvSpPr>
        <p:spPr bwMode="auto">
          <a:xfrm>
            <a:off x="4994275" y="2514600"/>
            <a:ext cx="773113" cy="158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MY"/>
          </a:p>
        </p:txBody>
      </p:sp>
      <p:sp>
        <p:nvSpPr>
          <p:cNvPr id="88072" name="Text Box 8">
            <a:extLst>
              <a:ext uri="{FF2B5EF4-FFF2-40B4-BE49-F238E27FC236}">
                <a16:creationId xmlns:a16="http://schemas.microsoft.com/office/drawing/2014/main" id="{CB2B5FAC-4215-AA8F-79BC-F7DBD9074073}"/>
              </a:ext>
            </a:extLst>
          </p:cNvPr>
          <p:cNvSpPr txBox="1">
            <a:spLocks noChangeArrowheads="1"/>
          </p:cNvSpPr>
          <p:nvPr/>
        </p:nvSpPr>
        <p:spPr bwMode="auto">
          <a:xfrm>
            <a:off x="352425" y="1600200"/>
            <a:ext cx="1744663" cy="202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600" baseline="0">
                <a:solidFill>
                  <a:srgbClr val="070605"/>
                </a:solidFill>
              </a:rPr>
              <a:t>1 mol/h  C</a:t>
            </a:r>
            <a:r>
              <a:rPr lang="en-US" altLang="en-US" sz="1600" baseline="-25000">
                <a:solidFill>
                  <a:srgbClr val="070605"/>
                </a:solidFill>
              </a:rPr>
              <a:t>2</a:t>
            </a:r>
            <a:r>
              <a:rPr lang="en-US" altLang="en-US" sz="1600" baseline="0">
                <a:solidFill>
                  <a:srgbClr val="070605"/>
                </a:solidFill>
              </a:rPr>
              <a:t>H</a:t>
            </a:r>
            <a:r>
              <a:rPr lang="en-US" altLang="en-US" sz="1600" baseline="-25000">
                <a:solidFill>
                  <a:srgbClr val="070605"/>
                </a:solidFill>
              </a:rPr>
              <a:t>6</a:t>
            </a:r>
          </a:p>
          <a:p>
            <a:pPr>
              <a:spcBef>
                <a:spcPct val="0"/>
              </a:spcBef>
              <a:buClrTx/>
              <a:buFontTx/>
              <a:buNone/>
            </a:pPr>
            <a:endParaRPr lang="en-US" altLang="en-US" sz="1600">
              <a:solidFill>
                <a:srgbClr val="070605"/>
              </a:solidFill>
            </a:endParaRPr>
          </a:p>
          <a:p>
            <a:pPr>
              <a:spcBef>
                <a:spcPct val="0"/>
              </a:spcBef>
              <a:buClrTx/>
              <a:buFontTx/>
              <a:buNone/>
            </a:pPr>
            <a:endParaRPr lang="en-US" altLang="en-US" sz="1600"/>
          </a:p>
          <a:p>
            <a:pPr>
              <a:spcBef>
                <a:spcPct val="0"/>
              </a:spcBef>
              <a:buClrTx/>
              <a:buFontTx/>
              <a:buNone/>
            </a:pPr>
            <a:r>
              <a:rPr lang="en-US" altLang="en-US" sz="1600" baseline="0">
                <a:solidFill>
                  <a:srgbClr val="070605"/>
                </a:solidFill>
              </a:rPr>
              <a:t>n</a:t>
            </a:r>
            <a:r>
              <a:rPr lang="en-US" altLang="en-US" sz="1600" baseline="-25000">
                <a:solidFill>
                  <a:srgbClr val="070605"/>
                </a:solidFill>
              </a:rPr>
              <a:t>o</a:t>
            </a:r>
            <a:r>
              <a:rPr lang="en-US" altLang="en-US" sz="1600" baseline="0">
                <a:solidFill>
                  <a:srgbClr val="070605"/>
                </a:solidFill>
              </a:rPr>
              <a:t> mol/h Air</a:t>
            </a:r>
          </a:p>
          <a:p>
            <a:pPr>
              <a:spcBef>
                <a:spcPct val="0"/>
              </a:spcBef>
              <a:buClrTx/>
              <a:buFontTx/>
              <a:buNone/>
            </a:pPr>
            <a:r>
              <a:rPr lang="en-US" altLang="en-US" sz="1600" baseline="0">
                <a:solidFill>
                  <a:srgbClr val="070605"/>
                </a:solidFill>
              </a:rPr>
              <a:t>    21 mole % O2</a:t>
            </a:r>
          </a:p>
          <a:p>
            <a:pPr>
              <a:spcBef>
                <a:spcPct val="0"/>
              </a:spcBef>
              <a:buClrTx/>
              <a:buFontTx/>
              <a:buNone/>
            </a:pPr>
            <a:r>
              <a:rPr lang="en-US" altLang="en-US" sz="1600" baseline="0">
                <a:solidFill>
                  <a:srgbClr val="070605"/>
                </a:solidFill>
              </a:rPr>
              <a:t>    79 mole % N2</a:t>
            </a:r>
          </a:p>
          <a:p>
            <a:pPr>
              <a:spcBef>
                <a:spcPct val="0"/>
              </a:spcBef>
              <a:buClrTx/>
              <a:buFontTx/>
              <a:buNone/>
            </a:pPr>
            <a:r>
              <a:rPr lang="en-US" altLang="en-US" sz="1600" baseline="0">
                <a:solidFill>
                  <a:srgbClr val="070605"/>
                </a:solidFill>
              </a:rPr>
              <a:t>    50 % excess</a:t>
            </a:r>
            <a:endParaRPr lang="en-US" altLang="en-US" sz="1600">
              <a:solidFill>
                <a:srgbClr val="070605"/>
              </a:solidFill>
            </a:endParaRPr>
          </a:p>
          <a:p>
            <a:pPr>
              <a:spcBef>
                <a:spcPct val="0"/>
              </a:spcBef>
              <a:buClrTx/>
              <a:buFontTx/>
              <a:buNone/>
            </a:pPr>
            <a:endParaRPr lang="en-US" altLang="en-US" sz="1800">
              <a:solidFill>
                <a:srgbClr val="070605"/>
              </a:solidFill>
            </a:endParaRPr>
          </a:p>
          <a:p>
            <a:pPr>
              <a:spcBef>
                <a:spcPct val="0"/>
              </a:spcBef>
              <a:buClrTx/>
              <a:buFontTx/>
              <a:buNone/>
            </a:pPr>
            <a:endParaRPr lang="en-US" altLang="en-US" sz="1800">
              <a:latin typeface="Arial Unicode MS" panose="020B0604020202020204" pitchFamily="34" charset="-128"/>
            </a:endParaRPr>
          </a:p>
        </p:txBody>
      </p:sp>
      <p:sp>
        <p:nvSpPr>
          <p:cNvPr id="88073" name="Rectangle 9">
            <a:extLst>
              <a:ext uri="{FF2B5EF4-FFF2-40B4-BE49-F238E27FC236}">
                <a16:creationId xmlns:a16="http://schemas.microsoft.com/office/drawing/2014/main" id="{B2D720F3-87A1-7DC4-1FDF-5C50C6AC3249}"/>
              </a:ext>
            </a:extLst>
          </p:cNvPr>
          <p:cNvSpPr>
            <a:spLocks noChangeArrowheads="1"/>
          </p:cNvSpPr>
          <p:nvPr/>
        </p:nvSpPr>
        <p:spPr bwMode="auto">
          <a:xfrm>
            <a:off x="5908675" y="1600200"/>
            <a:ext cx="210978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600" baseline="0">
                <a:solidFill>
                  <a:srgbClr val="070605"/>
                </a:solidFill>
              </a:rPr>
              <a:t>n1 mol/h CO2</a:t>
            </a:r>
          </a:p>
          <a:p>
            <a:pPr>
              <a:spcBef>
                <a:spcPct val="0"/>
              </a:spcBef>
              <a:buClrTx/>
              <a:buFontTx/>
              <a:buNone/>
            </a:pPr>
            <a:r>
              <a:rPr lang="en-US" altLang="en-US" sz="1600" baseline="0">
                <a:solidFill>
                  <a:srgbClr val="070605"/>
                </a:solidFill>
              </a:rPr>
              <a:t>n2 mol/h CO</a:t>
            </a:r>
          </a:p>
          <a:p>
            <a:pPr>
              <a:spcBef>
                <a:spcPct val="0"/>
              </a:spcBef>
              <a:buClrTx/>
              <a:buFontTx/>
              <a:buNone/>
            </a:pPr>
            <a:r>
              <a:rPr lang="en-US" altLang="en-US" sz="1600" baseline="0">
                <a:solidFill>
                  <a:srgbClr val="070605"/>
                </a:solidFill>
              </a:rPr>
              <a:t>n3 mol/h H2O</a:t>
            </a:r>
          </a:p>
          <a:p>
            <a:pPr>
              <a:spcBef>
                <a:spcPct val="0"/>
              </a:spcBef>
              <a:buClrTx/>
              <a:buFontTx/>
              <a:buNone/>
            </a:pPr>
            <a:r>
              <a:rPr lang="en-US" altLang="en-US" sz="1600" baseline="0">
                <a:solidFill>
                  <a:srgbClr val="070605"/>
                </a:solidFill>
              </a:rPr>
              <a:t>n4 mol/h  O2 </a:t>
            </a:r>
          </a:p>
          <a:p>
            <a:pPr>
              <a:spcBef>
                <a:spcPct val="0"/>
              </a:spcBef>
              <a:buClrTx/>
              <a:buFontTx/>
              <a:buNone/>
            </a:pPr>
            <a:r>
              <a:rPr lang="en-US" altLang="en-US" sz="1600" baseline="0">
                <a:solidFill>
                  <a:srgbClr val="070605"/>
                </a:solidFill>
              </a:rPr>
              <a:t>n5 mol/h  N2</a:t>
            </a:r>
          </a:p>
          <a:p>
            <a:pPr>
              <a:spcBef>
                <a:spcPct val="0"/>
              </a:spcBef>
              <a:buClrTx/>
              <a:buFontTx/>
              <a:buNone/>
            </a:pPr>
            <a:r>
              <a:rPr lang="en-US" altLang="en-US" sz="1600" baseline="0">
                <a:solidFill>
                  <a:srgbClr val="070605"/>
                </a:solidFill>
              </a:rPr>
              <a:t>n6 mol/h  C2H6</a:t>
            </a:r>
          </a:p>
          <a:p>
            <a:pPr>
              <a:spcBef>
                <a:spcPct val="0"/>
              </a:spcBef>
              <a:buClrTx/>
              <a:buFontTx/>
              <a:buNone/>
            </a:pPr>
            <a:endParaRPr lang="en-US" altLang="en-US" sz="1600" baseline="0">
              <a:solidFill>
                <a:srgbClr val="070605"/>
              </a:solidFill>
            </a:endParaRPr>
          </a:p>
          <a:p>
            <a:pPr>
              <a:spcBef>
                <a:spcPct val="0"/>
              </a:spcBef>
              <a:buClrTx/>
              <a:buFontTx/>
              <a:buNone/>
            </a:pPr>
            <a:endParaRPr lang="en-US" altLang="en-US" sz="1800" baseline="-25000"/>
          </a:p>
        </p:txBody>
      </p:sp>
      <p:sp>
        <p:nvSpPr>
          <p:cNvPr id="88074" name="Text Box 10">
            <a:extLst>
              <a:ext uri="{FF2B5EF4-FFF2-40B4-BE49-F238E27FC236}">
                <a16:creationId xmlns:a16="http://schemas.microsoft.com/office/drawing/2014/main" id="{23F0A840-164E-3124-C2B8-0F92150C93B2}"/>
              </a:ext>
            </a:extLst>
          </p:cNvPr>
          <p:cNvSpPr txBox="1">
            <a:spLocks noChangeArrowheads="1"/>
          </p:cNvSpPr>
          <p:nvPr/>
        </p:nvSpPr>
        <p:spPr bwMode="auto">
          <a:xfrm>
            <a:off x="457200" y="4724400"/>
            <a:ext cx="8001000"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buClrTx/>
              <a:buFontTx/>
              <a:buNone/>
            </a:pPr>
            <a:r>
              <a:rPr lang="en-US" altLang="en-US" sz="1800" baseline="0">
                <a:solidFill>
                  <a:srgbClr val="070605"/>
                </a:solidFill>
              </a:rPr>
              <a:t>Given ;</a:t>
            </a:r>
          </a:p>
          <a:p>
            <a:pPr>
              <a:buClrTx/>
              <a:buFontTx/>
              <a:buNone/>
            </a:pPr>
            <a:endParaRPr lang="en-US" altLang="en-US" sz="1800" baseline="0">
              <a:solidFill>
                <a:srgbClr val="070605"/>
              </a:solidFill>
            </a:endParaRPr>
          </a:p>
          <a:p>
            <a:pPr>
              <a:buClrTx/>
              <a:buFontTx/>
              <a:buNone/>
            </a:pPr>
            <a:r>
              <a:rPr lang="en-US" altLang="en-US" sz="1800" baseline="0">
                <a:solidFill>
                  <a:srgbClr val="070605"/>
                </a:solidFill>
              </a:rPr>
              <a:t>	f</a:t>
            </a:r>
            <a:r>
              <a:rPr lang="en-US" altLang="en-US" sz="1800" baseline="-25000">
                <a:solidFill>
                  <a:srgbClr val="070605"/>
                </a:solidFill>
              </a:rPr>
              <a:t>C2H6</a:t>
            </a:r>
            <a:r>
              <a:rPr lang="en-US" altLang="en-US" sz="1800" baseline="0">
                <a:solidFill>
                  <a:srgbClr val="070605"/>
                </a:solidFill>
              </a:rPr>
              <a:t> = 0.9,   % burned fuel to CO2 = 75, % burned fuel to CO = 25</a:t>
            </a:r>
          </a:p>
          <a:p>
            <a:pPr>
              <a:buClrTx/>
              <a:buFontTx/>
              <a:buNone/>
            </a:pPr>
            <a:r>
              <a:rPr lang="en-US" altLang="en-US" sz="1600" baseline="0">
                <a:solidFill>
                  <a:srgbClr val="070605"/>
                </a:solidFill>
              </a:rPr>
              <a:t>          </a:t>
            </a:r>
          </a:p>
          <a:p>
            <a:pPr>
              <a:spcBef>
                <a:spcPct val="0"/>
              </a:spcBef>
              <a:buClrTx/>
              <a:buFontTx/>
              <a:buNone/>
            </a:pPr>
            <a:endParaRPr lang="en-US" altLang="en-US" sz="1600"/>
          </a:p>
        </p:txBody>
      </p:sp>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A634FBCC-C408-1060-1B67-2CBDC0FD66C6}"/>
              </a:ext>
            </a:extLst>
          </p:cNvPr>
          <p:cNvSpPr>
            <a:spLocks noGrp="1" noChangeAspect="1" noChangeArrowheads="1"/>
          </p:cNvSpPr>
          <p:nvPr>
            <p:ph type="body" idx="1"/>
          </p:nvPr>
        </p:nvSpPr>
        <p:spPr>
          <a:xfrm>
            <a:off x="304800" y="228600"/>
            <a:ext cx="8201025" cy="4419600"/>
          </a:xfrm>
          <a:noFill/>
        </p:spPr>
        <p:txBody>
          <a:bodyPr/>
          <a:lstStyle/>
          <a:p>
            <a:pPr marL="0" indent="0">
              <a:buFont typeface="Wingdings" panose="05000000000000000000" pitchFamily="2" charset="2"/>
              <a:buNone/>
              <a:tabLst>
                <a:tab pos="0" algn="l"/>
              </a:tabLst>
            </a:pPr>
            <a:r>
              <a:rPr lang="en-US" altLang="en-US" sz="1600"/>
              <a:t>Basis :  1 mol  of  ethane</a:t>
            </a:r>
          </a:p>
          <a:p>
            <a:pPr marL="0" indent="0">
              <a:buFont typeface="Wingdings" panose="05000000000000000000" pitchFamily="2" charset="2"/>
              <a:buNone/>
              <a:tabLst>
                <a:tab pos="0" algn="l"/>
              </a:tabLst>
            </a:pPr>
            <a:endParaRPr lang="en-US" altLang="en-US" sz="1600"/>
          </a:p>
          <a:p>
            <a:pPr marL="0" indent="0">
              <a:buFont typeface="Wingdings" panose="05000000000000000000" pitchFamily="2" charset="2"/>
              <a:buNone/>
              <a:tabLst>
                <a:tab pos="0" algn="l"/>
              </a:tabLst>
            </a:pPr>
            <a:r>
              <a:rPr lang="en-US" altLang="en-US" sz="1600" b="1"/>
              <a:t>MOLECULAR  BALANCE  METHOD :  </a:t>
            </a:r>
          </a:p>
          <a:p>
            <a:pPr marL="0" indent="0">
              <a:buFont typeface="Wingdings" panose="05000000000000000000" pitchFamily="2" charset="2"/>
              <a:buNone/>
              <a:tabLst>
                <a:tab pos="0" algn="l"/>
              </a:tabLst>
            </a:pPr>
            <a:r>
              <a:rPr lang="en-US" altLang="en-US" sz="1600" b="1">
                <a:solidFill>
                  <a:srgbClr val="FF0000"/>
                </a:solidFill>
                <a:latin typeface="Comic Sans MS" panose="030F0702030302020204" pitchFamily="66" charset="0"/>
              </a:rPr>
              <a:t>	</a:t>
            </a:r>
          </a:p>
          <a:p>
            <a:pPr marL="0" indent="0">
              <a:buFont typeface="Wingdings" panose="05000000000000000000" pitchFamily="2" charset="2"/>
              <a:buNone/>
              <a:tabLst>
                <a:tab pos="0" algn="l"/>
              </a:tabLst>
            </a:pPr>
            <a:r>
              <a:rPr lang="en-US" altLang="en-US" sz="1600">
                <a:solidFill>
                  <a:srgbClr val="FF0000"/>
                </a:solidFill>
              </a:rPr>
              <a:t>(OUTPUT + CONSUMPTION = INPUT + GENERATION)</a:t>
            </a:r>
            <a:endParaRPr lang="en-US" altLang="en-US" sz="1600" b="1" u="sng">
              <a:solidFill>
                <a:srgbClr val="FF0000"/>
              </a:solidFill>
            </a:endParaRPr>
          </a:p>
          <a:p>
            <a:pPr marL="0" indent="0">
              <a:buFont typeface="Wingdings" panose="05000000000000000000" pitchFamily="2" charset="2"/>
              <a:buNone/>
              <a:tabLst>
                <a:tab pos="0" algn="l"/>
              </a:tabLst>
            </a:pPr>
            <a:endParaRPr lang="en-US" altLang="en-US" sz="1600" u="sng"/>
          </a:p>
          <a:p>
            <a:pPr marL="0" indent="0">
              <a:buFont typeface="Wingdings" panose="05000000000000000000" pitchFamily="2" charset="2"/>
              <a:buNone/>
              <a:tabLst>
                <a:tab pos="0" algn="l"/>
              </a:tabLst>
            </a:pPr>
            <a:endParaRPr lang="en-US" altLang="en-US" sz="1600" u="sng"/>
          </a:p>
          <a:p>
            <a:pPr marL="0" indent="0">
              <a:buFont typeface="Wingdings" panose="05000000000000000000" pitchFamily="2" charset="2"/>
              <a:buNone/>
              <a:tabLst>
                <a:tab pos="0" algn="l"/>
              </a:tabLst>
            </a:pPr>
            <a:r>
              <a:rPr lang="en-US" altLang="en-US" sz="1600" u="sng"/>
              <a:t>Theoretical  Air </a:t>
            </a:r>
          </a:p>
          <a:p>
            <a:pPr marL="0" indent="0">
              <a:buFont typeface="Wingdings" panose="05000000000000000000" pitchFamily="2" charset="2"/>
              <a:buNone/>
              <a:tabLst>
                <a:tab pos="0" algn="l"/>
              </a:tabLst>
            </a:pPr>
            <a:endParaRPr lang="en-US" altLang="en-US" sz="1600" u="sng"/>
          </a:p>
          <a:p>
            <a:pPr marL="0" indent="0">
              <a:buFont typeface="Wingdings" panose="05000000000000000000" pitchFamily="2" charset="2"/>
              <a:buNone/>
              <a:tabLst>
                <a:tab pos="0" algn="l"/>
              </a:tabLst>
            </a:pPr>
            <a:endParaRPr lang="en-US" altLang="en-US" sz="1600" u="sng"/>
          </a:p>
          <a:p>
            <a:pPr marL="0" indent="0">
              <a:buFont typeface="Wingdings" panose="05000000000000000000" pitchFamily="2" charset="2"/>
              <a:buNone/>
              <a:tabLst>
                <a:tab pos="0" algn="l"/>
              </a:tabLst>
            </a:pPr>
            <a:endParaRPr lang="en-US" altLang="en-US" sz="1600" u="sng"/>
          </a:p>
          <a:p>
            <a:pPr marL="0" indent="0">
              <a:buFont typeface="Wingdings" panose="05000000000000000000" pitchFamily="2" charset="2"/>
              <a:buNone/>
              <a:tabLst>
                <a:tab pos="0" algn="l"/>
              </a:tabLst>
            </a:pPr>
            <a:endParaRPr lang="en-US" altLang="en-US" sz="1600" u="sng"/>
          </a:p>
          <a:p>
            <a:pPr marL="0" indent="0">
              <a:buFont typeface="Wingdings" panose="05000000000000000000" pitchFamily="2" charset="2"/>
              <a:buNone/>
              <a:tabLst>
                <a:tab pos="0" algn="l"/>
              </a:tabLst>
            </a:pPr>
            <a:r>
              <a:rPr lang="en-US" altLang="en-US" sz="1600" u="sng"/>
              <a:t>Percent excess air (50%)</a:t>
            </a:r>
          </a:p>
          <a:p>
            <a:pPr marL="0" indent="0">
              <a:buFont typeface="Wingdings" panose="05000000000000000000" pitchFamily="2" charset="2"/>
              <a:buNone/>
              <a:tabLst>
                <a:tab pos="0" algn="l"/>
              </a:tabLst>
            </a:pPr>
            <a:endParaRPr lang="en-US" altLang="en-US" sz="2400"/>
          </a:p>
          <a:p>
            <a:pPr marL="0" indent="0">
              <a:lnSpc>
                <a:spcPct val="80000"/>
              </a:lnSpc>
              <a:buFont typeface="Wingdings" panose="05000000000000000000" pitchFamily="2" charset="2"/>
              <a:buNone/>
              <a:tabLst>
                <a:tab pos="0" algn="l"/>
              </a:tabLst>
            </a:pPr>
            <a:endParaRPr lang="en-US" altLang="en-US" sz="1600"/>
          </a:p>
          <a:p>
            <a:pPr marL="0" indent="0">
              <a:lnSpc>
                <a:spcPct val="80000"/>
              </a:lnSpc>
              <a:buFont typeface="Wingdings" panose="05000000000000000000" pitchFamily="2" charset="2"/>
              <a:buNone/>
              <a:tabLst>
                <a:tab pos="0" algn="l"/>
              </a:tabLst>
            </a:pPr>
            <a:endParaRPr lang="en-US" altLang="en-US" sz="1600"/>
          </a:p>
          <a:p>
            <a:pPr marL="0" indent="0">
              <a:lnSpc>
                <a:spcPct val="80000"/>
              </a:lnSpc>
              <a:buFont typeface="Wingdings" panose="05000000000000000000" pitchFamily="2" charset="2"/>
              <a:buNone/>
              <a:tabLst>
                <a:tab pos="0" algn="l"/>
              </a:tabLst>
            </a:pPr>
            <a:endParaRPr lang="en-US" altLang="en-US" sz="1600"/>
          </a:p>
        </p:txBody>
      </p:sp>
      <p:graphicFrame>
        <p:nvGraphicFramePr>
          <p:cNvPr id="610308" name="Object 4">
            <a:extLst>
              <a:ext uri="{FF2B5EF4-FFF2-40B4-BE49-F238E27FC236}">
                <a16:creationId xmlns:a16="http://schemas.microsoft.com/office/drawing/2014/main" id="{33D43ED4-F078-A140-7CF4-68F1129336A1}"/>
              </a:ext>
            </a:extLst>
          </p:cNvPr>
          <p:cNvGraphicFramePr>
            <a:graphicFrameLocks noChangeAspect="1"/>
          </p:cNvGraphicFramePr>
          <p:nvPr/>
        </p:nvGraphicFramePr>
        <p:xfrm>
          <a:off x="2057400" y="2057400"/>
          <a:ext cx="5900738" cy="1062038"/>
        </p:xfrm>
        <a:graphic>
          <a:graphicData uri="http://schemas.openxmlformats.org/presentationml/2006/ole">
            <mc:AlternateContent xmlns:mc="http://schemas.openxmlformats.org/markup-compatibility/2006">
              <mc:Choice xmlns:v="urn:schemas-microsoft-com:vml" Requires="v">
                <p:oleObj name="Equation" r:id="rId3" imgW="3517900" imgH="596900" progId="Equation.3">
                  <p:embed/>
                </p:oleObj>
              </mc:Choice>
              <mc:Fallback>
                <p:oleObj name="Equation" r:id="rId3" imgW="3517900" imgH="5969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057400"/>
                        <a:ext cx="5900738" cy="106203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0309" name="Object 5">
            <a:extLst>
              <a:ext uri="{FF2B5EF4-FFF2-40B4-BE49-F238E27FC236}">
                <a16:creationId xmlns:a16="http://schemas.microsoft.com/office/drawing/2014/main" id="{3750FDB1-D3CD-B0BB-9894-A9EFB9A336B0}"/>
              </a:ext>
            </a:extLst>
          </p:cNvPr>
          <p:cNvGraphicFramePr>
            <a:graphicFrameLocks noChangeAspect="1"/>
          </p:cNvGraphicFramePr>
          <p:nvPr/>
        </p:nvGraphicFramePr>
        <p:xfrm>
          <a:off x="2743200" y="3657600"/>
          <a:ext cx="6096000" cy="790575"/>
        </p:xfrm>
        <a:graphic>
          <a:graphicData uri="http://schemas.openxmlformats.org/presentationml/2006/ole">
            <mc:AlternateContent xmlns:mc="http://schemas.openxmlformats.org/markup-compatibility/2006">
              <mc:Choice xmlns:v="urn:schemas-microsoft-com:vml" Requires="v">
                <p:oleObj name="Equation" r:id="rId5" imgW="3162300" imgH="406400" progId="Equation.3">
                  <p:embed/>
                </p:oleObj>
              </mc:Choice>
              <mc:Fallback>
                <p:oleObj name="Equation" r:id="rId5" imgW="3162300" imgH="4064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3200" y="3657600"/>
                        <a:ext cx="6096000" cy="7905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0117" name="Rectangle 1">
            <a:extLst>
              <a:ext uri="{FF2B5EF4-FFF2-40B4-BE49-F238E27FC236}">
                <a16:creationId xmlns:a16="http://schemas.microsoft.com/office/drawing/2014/main" id="{06EB9B00-A422-0522-B9BC-EFD283E23945}"/>
              </a:ext>
            </a:extLst>
          </p:cNvPr>
          <p:cNvSpPr>
            <a:spLocks noChangeArrowheads="1"/>
          </p:cNvSpPr>
          <p:nvPr/>
        </p:nvSpPr>
        <p:spPr bwMode="auto">
          <a:xfrm>
            <a:off x="304800" y="5160963"/>
            <a:ext cx="85344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tx2"/>
              </a:buClr>
              <a:buChar char="•"/>
              <a:defRPr sz="3200">
                <a:solidFill>
                  <a:schemeClr val="tx1"/>
                </a:solidFill>
                <a:latin typeface="Times New Roman" panose="02020603050405020304" pitchFamily="18" charset="0"/>
              </a:defRPr>
            </a:lvl1pPr>
            <a:lvl2pPr marL="174625">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lvl="1">
              <a:spcBef>
                <a:spcPct val="0"/>
              </a:spcBef>
              <a:buClrTx/>
              <a:buFontTx/>
              <a:buNone/>
            </a:pPr>
            <a:r>
              <a:rPr lang="en-US" altLang="en-US" sz="2400"/>
              <a:t>the theoretical air fuel ratio (kmol air/kmol fuel)  ~ 16.67 /1 ~ 16.67 mol</a:t>
            </a:r>
            <a:r>
              <a:rPr lang="en-US" altLang="en-US" sz="2400" baseline="0"/>
              <a:t> </a:t>
            </a:r>
            <a:r>
              <a:rPr lang="en-US" altLang="en-US" sz="2400"/>
              <a:t>air/mol fuel</a:t>
            </a:r>
          </a:p>
          <a:p>
            <a:pPr lvl="1">
              <a:spcBef>
                <a:spcPct val="0"/>
              </a:spcBef>
              <a:buClrTx/>
              <a:buFontTx/>
              <a:buNone/>
            </a:pPr>
            <a:endParaRPr lang="en-US" altLang="en-US" sz="2400"/>
          </a:p>
          <a:p>
            <a:pPr lvl="1">
              <a:spcBef>
                <a:spcPct val="0"/>
              </a:spcBef>
              <a:buClrTx/>
              <a:buFontTx/>
              <a:buNone/>
            </a:pPr>
            <a:r>
              <a:rPr lang="en-US" altLang="en-US" sz="2400"/>
              <a:t>the actual air fuel ratio (kmol air/kmol fuel)          ~ 25/1 ~ 25 mol</a:t>
            </a:r>
            <a:r>
              <a:rPr lang="en-US" altLang="en-US" sz="2400" baseline="0"/>
              <a:t> </a:t>
            </a:r>
            <a:r>
              <a:rPr lang="en-US" altLang="en-US" sz="2400"/>
              <a:t>air/mol fuel</a:t>
            </a:r>
          </a:p>
          <a:p>
            <a:pPr lvl="1">
              <a:spcBef>
                <a:spcPct val="0"/>
              </a:spcBef>
              <a:buClrTx/>
              <a:buFontTx/>
              <a:buNone/>
            </a:pPr>
            <a:r>
              <a:rPr lang="en-US" altLang="en-US" sz="2400"/>
              <a:t>           </a:t>
            </a:r>
          </a:p>
          <a:p>
            <a:pPr lvl="1">
              <a:spcBef>
                <a:spcPct val="0"/>
              </a:spcBef>
              <a:buClrTx/>
              <a:buFontTx/>
              <a:buNone/>
            </a:pPr>
            <a:r>
              <a:rPr lang="en-US" altLang="en-US" sz="2400"/>
              <a:t>the equivalence ratio                                               ~ 16.67/25 ~ 0.67 </a:t>
            </a:r>
          </a:p>
        </p:txBody>
      </p:sp>
      <p:sp>
        <p:nvSpPr>
          <p:cNvPr id="2" name="Rectangle 1">
            <a:extLst>
              <a:ext uri="{FF2B5EF4-FFF2-40B4-BE49-F238E27FC236}">
                <a16:creationId xmlns:a16="http://schemas.microsoft.com/office/drawing/2014/main" id="{0B0AA116-12A5-4790-C438-485F990ADF12}"/>
              </a:ext>
            </a:extLst>
          </p:cNvPr>
          <p:cNvSpPr>
            <a:spLocks noChangeArrowheads="1"/>
          </p:cNvSpPr>
          <p:nvPr/>
        </p:nvSpPr>
        <p:spPr bwMode="auto">
          <a:xfrm>
            <a:off x="4572000" y="5029200"/>
            <a:ext cx="3505200" cy="17526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4" name="Rectangle 3">
            <a:extLst>
              <a:ext uri="{FF2B5EF4-FFF2-40B4-BE49-F238E27FC236}">
                <a16:creationId xmlns:a16="http://schemas.microsoft.com/office/drawing/2014/main" id="{30F7EF57-4D8D-2BA9-6266-23265362D1CB}"/>
              </a:ext>
            </a:extLst>
          </p:cNvPr>
          <p:cNvSpPr/>
          <p:nvPr/>
        </p:nvSpPr>
        <p:spPr>
          <a:xfrm>
            <a:off x="3124200" y="2055813"/>
            <a:ext cx="3062288" cy="314325"/>
          </a:xfrm>
          <a:prstGeom prst="rect">
            <a:avLst/>
          </a:prstGeom>
        </p:spPr>
        <p:txBody>
          <a:bodyPr wrap="none">
            <a:spAutoFit/>
          </a:bodyPr>
          <a:lstStyle/>
          <a:p>
            <a:pPr>
              <a:lnSpc>
                <a:spcPct val="80000"/>
              </a:lnSpc>
              <a:spcBef>
                <a:spcPct val="20000"/>
              </a:spcBef>
              <a:buClr>
                <a:srgbClr val="000000"/>
              </a:buClr>
              <a:tabLst>
                <a:tab pos="0" algn="l"/>
              </a:tabLst>
              <a:defRPr/>
            </a:pPr>
            <a:r>
              <a:rPr lang="en-US" altLang="en-US" sz="1800" kern="0" baseline="0" dirty="0">
                <a:solidFill>
                  <a:srgbClr val="FF0000"/>
                </a:solidFill>
                <a:latin typeface="Times New Roman"/>
              </a:rPr>
              <a:t>C</a:t>
            </a:r>
            <a:r>
              <a:rPr lang="en-US" altLang="en-US" sz="1800" kern="0" baseline="-25000" dirty="0">
                <a:solidFill>
                  <a:srgbClr val="FF0000"/>
                </a:solidFill>
                <a:latin typeface="Times New Roman"/>
              </a:rPr>
              <a:t>2</a:t>
            </a:r>
            <a:r>
              <a:rPr lang="en-US" altLang="en-US" sz="1800" kern="0" baseline="0" dirty="0">
                <a:solidFill>
                  <a:srgbClr val="FF0000"/>
                </a:solidFill>
                <a:latin typeface="Times New Roman"/>
              </a:rPr>
              <a:t>H</a:t>
            </a:r>
            <a:r>
              <a:rPr lang="en-US" altLang="en-US" sz="1800" kern="0" baseline="-25000" dirty="0">
                <a:solidFill>
                  <a:srgbClr val="FF0000"/>
                </a:solidFill>
                <a:latin typeface="Times New Roman"/>
              </a:rPr>
              <a:t>6</a:t>
            </a:r>
            <a:r>
              <a:rPr lang="en-US" altLang="en-US" sz="1800" kern="0" baseline="0" dirty="0">
                <a:solidFill>
                  <a:srgbClr val="FF0000"/>
                </a:solidFill>
                <a:latin typeface="Times New Roman"/>
              </a:rPr>
              <a:t> + 3.5O</a:t>
            </a:r>
            <a:r>
              <a:rPr lang="en-US" altLang="en-US" sz="1800" kern="0" baseline="-25000" dirty="0">
                <a:solidFill>
                  <a:srgbClr val="FF0000"/>
                </a:solidFill>
                <a:latin typeface="Times New Roman"/>
              </a:rPr>
              <a:t>2</a:t>
            </a:r>
            <a:r>
              <a:rPr lang="en-US" altLang="en-US" sz="1800" kern="0" baseline="0" dirty="0">
                <a:solidFill>
                  <a:srgbClr val="FF0000"/>
                </a:solidFill>
                <a:latin typeface="Times New Roman"/>
              </a:rPr>
              <a:t> </a:t>
            </a:r>
            <a:r>
              <a:rPr lang="en-US" altLang="en-US" sz="1800" kern="0" baseline="0" dirty="0">
                <a:solidFill>
                  <a:srgbClr val="FF0000"/>
                </a:solidFill>
                <a:latin typeface="Times New Roman"/>
                <a:sym typeface="Wingdings" panose="05000000000000000000" pitchFamily="2" charset="2"/>
              </a:rPr>
              <a:t> 2CO</a:t>
            </a:r>
            <a:r>
              <a:rPr lang="en-US" altLang="en-US" sz="1800" kern="0" baseline="-25000" dirty="0">
                <a:solidFill>
                  <a:srgbClr val="FF0000"/>
                </a:solidFill>
                <a:latin typeface="Times New Roman"/>
                <a:sym typeface="Wingdings" panose="05000000000000000000" pitchFamily="2" charset="2"/>
              </a:rPr>
              <a:t>2</a:t>
            </a:r>
            <a:r>
              <a:rPr lang="en-US" altLang="en-US" sz="1800" kern="0" baseline="0" dirty="0">
                <a:solidFill>
                  <a:srgbClr val="FF0000"/>
                </a:solidFill>
                <a:latin typeface="Times New Roman"/>
                <a:sym typeface="Wingdings" panose="05000000000000000000" pitchFamily="2" charset="2"/>
              </a:rPr>
              <a:t> + 3H</a:t>
            </a:r>
            <a:r>
              <a:rPr lang="en-US" altLang="en-US" sz="1800" kern="0" baseline="-25000" dirty="0">
                <a:solidFill>
                  <a:srgbClr val="FF0000"/>
                </a:solidFill>
                <a:latin typeface="Times New Roman"/>
                <a:sym typeface="Wingdings" panose="05000000000000000000" pitchFamily="2" charset="2"/>
              </a:rPr>
              <a:t>2</a:t>
            </a:r>
            <a:r>
              <a:rPr lang="en-US" altLang="en-US" sz="1800" kern="0" baseline="0" dirty="0">
                <a:solidFill>
                  <a:srgbClr val="FF0000"/>
                </a:solidFill>
                <a:latin typeface="Times New Roman"/>
                <a:sym typeface="Wingdings" panose="05000000000000000000" pitchFamily="2" charset="2"/>
              </a:rPr>
              <a:t>O</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610308"/>
                                        </p:tgtEl>
                                        <p:attrNameLst>
                                          <p:attrName>style.visibility</p:attrName>
                                        </p:attrNameLst>
                                      </p:cBhvr>
                                      <p:to>
                                        <p:strVal val="visible"/>
                                      </p:to>
                                    </p:set>
                                    <p:anim calcmode="lin" valueType="num">
                                      <p:cBhvr>
                                        <p:cTn id="7" dur="1000" fill="hold"/>
                                        <p:tgtEl>
                                          <p:spTgt spid="610308"/>
                                        </p:tgtEl>
                                        <p:attrNameLst>
                                          <p:attrName>ppt_x</p:attrName>
                                        </p:attrNameLst>
                                      </p:cBhvr>
                                      <p:tavLst>
                                        <p:tav tm="0">
                                          <p:val>
                                            <p:strVal val="#ppt_x-.2"/>
                                          </p:val>
                                        </p:tav>
                                        <p:tav tm="100000">
                                          <p:val>
                                            <p:strVal val="#ppt_x"/>
                                          </p:val>
                                        </p:tav>
                                      </p:tavLst>
                                    </p:anim>
                                    <p:anim calcmode="lin" valueType="num">
                                      <p:cBhvr>
                                        <p:cTn id="8" dur="1000" fill="hold"/>
                                        <p:tgtEl>
                                          <p:spTgt spid="610308"/>
                                        </p:tgtEl>
                                        <p:attrNameLst>
                                          <p:attrName>ppt_y</p:attrName>
                                        </p:attrNameLst>
                                      </p:cBhvr>
                                      <p:tavLst>
                                        <p:tav tm="0">
                                          <p:val>
                                            <p:strVal val="#ppt_y"/>
                                          </p:val>
                                        </p:tav>
                                        <p:tav tm="100000">
                                          <p:val>
                                            <p:strVal val="#ppt_y"/>
                                          </p:val>
                                        </p:tav>
                                      </p:tavLst>
                                    </p:anim>
                                    <p:animEffect transition="in" filter="wipe(right)" prLst="gradientSize: 0.1">
                                      <p:cBhvr>
                                        <p:cTn id="9" dur="1000"/>
                                        <p:tgtEl>
                                          <p:spTgt spid="610308"/>
                                        </p:tgtEl>
                                      </p:cBhvr>
                                    </p:animEffect>
                                  </p:childTnLst>
                                </p:cTn>
                              </p:par>
                              <p:par>
                                <p:cTn id="10" presetID="1"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9" presetClass="entr" presetSubtype="0" fill="hold" nodeType="clickEffect">
                                  <p:stCondLst>
                                    <p:cond delay="0"/>
                                  </p:stCondLst>
                                  <p:childTnLst>
                                    <p:set>
                                      <p:cBhvr>
                                        <p:cTn id="15" dur="1" fill="hold">
                                          <p:stCondLst>
                                            <p:cond delay="0"/>
                                          </p:stCondLst>
                                        </p:cTn>
                                        <p:tgtEl>
                                          <p:spTgt spid="610309"/>
                                        </p:tgtEl>
                                        <p:attrNameLst>
                                          <p:attrName>style.visibility</p:attrName>
                                        </p:attrNameLst>
                                      </p:cBhvr>
                                      <p:to>
                                        <p:strVal val="visible"/>
                                      </p:to>
                                    </p:set>
                                    <p:anim calcmode="lin" valueType="num">
                                      <p:cBhvr>
                                        <p:cTn id="16" dur="1000" fill="hold"/>
                                        <p:tgtEl>
                                          <p:spTgt spid="610309"/>
                                        </p:tgtEl>
                                        <p:attrNameLst>
                                          <p:attrName>ppt_x</p:attrName>
                                        </p:attrNameLst>
                                      </p:cBhvr>
                                      <p:tavLst>
                                        <p:tav tm="0">
                                          <p:val>
                                            <p:strVal val="#ppt_x-.2"/>
                                          </p:val>
                                        </p:tav>
                                        <p:tav tm="100000">
                                          <p:val>
                                            <p:strVal val="#ppt_x"/>
                                          </p:val>
                                        </p:tav>
                                      </p:tavLst>
                                    </p:anim>
                                    <p:anim calcmode="lin" valueType="num">
                                      <p:cBhvr>
                                        <p:cTn id="17" dur="1000" fill="hold"/>
                                        <p:tgtEl>
                                          <p:spTgt spid="610309"/>
                                        </p:tgtEl>
                                        <p:attrNameLst>
                                          <p:attrName>ppt_y</p:attrName>
                                        </p:attrNameLst>
                                      </p:cBhvr>
                                      <p:tavLst>
                                        <p:tav tm="0">
                                          <p:val>
                                            <p:strVal val="#ppt_y"/>
                                          </p:val>
                                        </p:tav>
                                        <p:tav tm="100000">
                                          <p:val>
                                            <p:strVal val="#ppt_y"/>
                                          </p:val>
                                        </p:tav>
                                      </p:tavLst>
                                    </p:anim>
                                    <p:animEffect transition="in" filter="wipe(right)" prLst="gradientSize: 0.1">
                                      <p:cBhvr>
                                        <p:cTn id="18" dur="1000"/>
                                        <p:tgtEl>
                                          <p:spTgt spid="61030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xit" presetSubtype="0" fill="hold" nodeType="clickEffect">
                                  <p:stCondLst>
                                    <p:cond delay="0"/>
                                  </p:stCondLst>
                                  <p:childTnLst>
                                    <p:animEffect transition="out" filter="fade">
                                      <p:cBhvr>
                                        <p:cTn id="22" dur="500"/>
                                        <p:tgtEl>
                                          <p:spTgt spid="2"/>
                                        </p:tgtEl>
                                      </p:cBhvr>
                                    </p:animEffect>
                                    <p:set>
                                      <p:cBhvr>
                                        <p:cTn id="23"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12357" name="Object 5">
            <a:extLst>
              <a:ext uri="{FF2B5EF4-FFF2-40B4-BE49-F238E27FC236}">
                <a16:creationId xmlns:a16="http://schemas.microsoft.com/office/drawing/2014/main" id="{C18FCF94-6A3F-3343-B106-4376C49F2CB1}"/>
              </a:ext>
            </a:extLst>
          </p:cNvPr>
          <p:cNvGraphicFramePr>
            <a:graphicFrameLocks noChangeAspect="1"/>
          </p:cNvGraphicFramePr>
          <p:nvPr/>
        </p:nvGraphicFramePr>
        <p:xfrm>
          <a:off x="2470150" y="1022350"/>
          <a:ext cx="5199063" cy="606425"/>
        </p:xfrm>
        <a:graphic>
          <a:graphicData uri="http://schemas.openxmlformats.org/presentationml/2006/ole">
            <mc:AlternateContent xmlns:mc="http://schemas.openxmlformats.org/markup-compatibility/2006">
              <mc:Choice xmlns:v="urn:schemas-microsoft-com:vml" Requires="v">
                <p:oleObj name="Equation" r:id="rId3" imgW="3810000" imgH="419100" progId="Equation.3">
                  <p:embed/>
                </p:oleObj>
              </mc:Choice>
              <mc:Fallback>
                <p:oleObj name="Equation" r:id="rId3" imgW="3810000" imgH="4191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0150" y="1022350"/>
                        <a:ext cx="5199063" cy="606425"/>
                      </a:xfrm>
                      <a:prstGeom prst="rect">
                        <a:avLst/>
                      </a:prstGeom>
                      <a:solidFill>
                        <a:srgbClr val="FFFF99"/>
                      </a:solidFill>
                      <a:ln w="9525">
                        <a:solidFill>
                          <a:schemeClr val="tx1"/>
                        </a:solidFill>
                        <a:miter lim="800000"/>
                        <a:headEnd/>
                        <a:tailEnd/>
                      </a:ln>
                    </p:spPr>
                  </p:pic>
                </p:oleObj>
              </mc:Fallback>
            </mc:AlternateContent>
          </a:graphicData>
        </a:graphic>
      </p:graphicFrame>
      <p:graphicFrame>
        <p:nvGraphicFramePr>
          <p:cNvPr id="2" name="Object 4">
            <a:extLst>
              <a:ext uri="{FF2B5EF4-FFF2-40B4-BE49-F238E27FC236}">
                <a16:creationId xmlns:a16="http://schemas.microsoft.com/office/drawing/2014/main" id="{BFC8443A-8E81-7492-8BA0-7EE2B091FD03}"/>
              </a:ext>
            </a:extLst>
          </p:cNvPr>
          <p:cNvGraphicFramePr>
            <a:graphicFrameLocks noChangeAspect="1"/>
          </p:cNvGraphicFramePr>
          <p:nvPr/>
        </p:nvGraphicFramePr>
        <p:xfrm>
          <a:off x="2470150" y="1914525"/>
          <a:ext cx="5232400" cy="606425"/>
        </p:xfrm>
        <a:graphic>
          <a:graphicData uri="http://schemas.openxmlformats.org/presentationml/2006/ole">
            <mc:AlternateContent xmlns:mc="http://schemas.openxmlformats.org/markup-compatibility/2006">
              <mc:Choice xmlns:v="urn:schemas-microsoft-com:vml" Requires="v">
                <p:oleObj name="Equation" r:id="rId5" imgW="3835400" imgH="419100" progId="Equation.3">
                  <p:embed/>
                </p:oleObj>
              </mc:Choice>
              <mc:Fallback>
                <p:oleObj name="Equation" r:id="rId5" imgW="3835400" imgH="4191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0150" y="1914525"/>
                        <a:ext cx="5232400" cy="606425"/>
                      </a:xfrm>
                      <a:prstGeom prst="rect">
                        <a:avLst/>
                      </a:prstGeom>
                      <a:solidFill>
                        <a:srgbClr val="FFFF99"/>
                      </a:solidFill>
                      <a:ln w="9525">
                        <a:solidFill>
                          <a:schemeClr val="tx1"/>
                        </a:solidFill>
                        <a:miter lim="800000"/>
                        <a:headEnd/>
                        <a:tailEnd/>
                      </a:ln>
                    </p:spPr>
                  </p:pic>
                </p:oleObj>
              </mc:Fallback>
            </mc:AlternateContent>
          </a:graphicData>
        </a:graphic>
      </p:graphicFrame>
      <p:graphicFrame>
        <p:nvGraphicFramePr>
          <p:cNvPr id="3" name="Object 4">
            <a:extLst>
              <a:ext uri="{FF2B5EF4-FFF2-40B4-BE49-F238E27FC236}">
                <a16:creationId xmlns:a16="http://schemas.microsoft.com/office/drawing/2014/main" id="{C90D640B-FB01-1A2F-E933-21B1BD4ABA39}"/>
              </a:ext>
            </a:extLst>
          </p:cNvPr>
          <p:cNvGraphicFramePr>
            <a:graphicFrameLocks noChangeAspect="1"/>
          </p:cNvGraphicFramePr>
          <p:nvPr/>
        </p:nvGraphicFramePr>
        <p:xfrm>
          <a:off x="2501900" y="2806700"/>
          <a:ext cx="4902200" cy="1304925"/>
        </p:xfrm>
        <a:graphic>
          <a:graphicData uri="http://schemas.openxmlformats.org/presentationml/2006/ole">
            <mc:AlternateContent xmlns:mc="http://schemas.openxmlformats.org/markup-compatibility/2006">
              <mc:Choice xmlns:v="urn:schemas-microsoft-com:vml" Requires="v">
                <p:oleObj name="Equation" r:id="rId7" imgW="3594100" imgH="901700" progId="Equation.3">
                  <p:embed/>
                </p:oleObj>
              </mc:Choice>
              <mc:Fallback>
                <p:oleObj name="Equation" r:id="rId7" imgW="3594100" imgH="901700"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01900" y="2806700"/>
                        <a:ext cx="4902200" cy="1304925"/>
                      </a:xfrm>
                      <a:prstGeom prst="rect">
                        <a:avLst/>
                      </a:prstGeom>
                      <a:solidFill>
                        <a:srgbClr val="FFFF99"/>
                      </a:solidFill>
                      <a:ln w="9525">
                        <a:solidFill>
                          <a:schemeClr val="tx1"/>
                        </a:solidFill>
                        <a:miter lim="800000"/>
                        <a:headEnd/>
                        <a:tailEnd/>
                      </a:ln>
                    </p:spPr>
                  </p:pic>
                </p:oleObj>
              </mc:Fallback>
            </mc:AlternateContent>
          </a:graphicData>
        </a:graphic>
      </p:graphicFrame>
      <p:graphicFrame>
        <p:nvGraphicFramePr>
          <p:cNvPr id="4" name="Object 6">
            <a:extLst>
              <a:ext uri="{FF2B5EF4-FFF2-40B4-BE49-F238E27FC236}">
                <a16:creationId xmlns:a16="http://schemas.microsoft.com/office/drawing/2014/main" id="{00C1C5A4-1F1E-40DB-3156-1E1C46D1DF4E}"/>
              </a:ext>
            </a:extLst>
          </p:cNvPr>
          <p:cNvGraphicFramePr>
            <a:graphicFrameLocks noChangeAspect="1"/>
          </p:cNvGraphicFramePr>
          <p:nvPr/>
        </p:nvGraphicFramePr>
        <p:xfrm>
          <a:off x="2470150" y="4395788"/>
          <a:ext cx="5837238" cy="1268412"/>
        </p:xfrm>
        <a:graphic>
          <a:graphicData uri="http://schemas.openxmlformats.org/presentationml/2006/ole">
            <mc:AlternateContent xmlns:mc="http://schemas.openxmlformats.org/markup-compatibility/2006">
              <mc:Choice xmlns:v="urn:schemas-microsoft-com:vml" Requires="v">
                <p:oleObj name="Equation" r:id="rId9" imgW="4279900" imgH="876300" progId="Equation.3">
                  <p:embed/>
                </p:oleObj>
              </mc:Choice>
              <mc:Fallback>
                <p:oleObj name="Equation" r:id="rId9" imgW="4279900" imgH="876300" progId="Equation.3">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70150" y="4395788"/>
                        <a:ext cx="5837238" cy="1268412"/>
                      </a:xfrm>
                      <a:prstGeom prst="rect">
                        <a:avLst/>
                      </a:prstGeom>
                      <a:solidFill>
                        <a:srgbClr val="FFFF99"/>
                      </a:solidFill>
                      <a:ln w="9525">
                        <a:solidFill>
                          <a:schemeClr val="tx1"/>
                        </a:solidFill>
                        <a:miter lim="800000"/>
                        <a:headEnd/>
                        <a:tailEnd/>
                      </a:ln>
                    </p:spPr>
                  </p:pic>
                </p:oleObj>
              </mc:Fallback>
            </mc:AlternateContent>
          </a:graphicData>
        </a:graphic>
      </p:graphicFrame>
      <p:sp>
        <p:nvSpPr>
          <p:cNvPr id="12" name="Rectangle 2">
            <a:extLst>
              <a:ext uri="{FF2B5EF4-FFF2-40B4-BE49-F238E27FC236}">
                <a16:creationId xmlns:a16="http://schemas.microsoft.com/office/drawing/2014/main" id="{6BA190A6-4F4E-1624-B8E8-85197C6DAF60}"/>
              </a:ext>
            </a:extLst>
          </p:cNvPr>
          <p:cNvSpPr txBox="1">
            <a:spLocks noChangeAspect="1" noChangeArrowheads="1"/>
          </p:cNvSpPr>
          <p:nvPr/>
        </p:nvSpPr>
        <p:spPr bwMode="auto">
          <a:xfrm>
            <a:off x="457200" y="174625"/>
            <a:ext cx="6670675" cy="3595688"/>
          </a:xfrm>
          <a:prstGeom prst="rect">
            <a:avLst/>
          </a:prstGeom>
          <a:noFill/>
          <a:ln w="9525">
            <a:noFill/>
            <a:miter lim="800000"/>
            <a:headEnd/>
            <a:tailEnd/>
          </a:ln>
        </p:spPr>
        <p:txBody>
          <a:bodyPr lIns="92075" tIns="46038" rIns="92075" bIns="46038"/>
          <a:lstStyle/>
          <a:p>
            <a:pPr>
              <a:spcBef>
                <a:spcPct val="20000"/>
              </a:spcBef>
              <a:buClr>
                <a:schemeClr val="tx2"/>
              </a:buClr>
              <a:tabLst>
                <a:tab pos="0" algn="l"/>
              </a:tabLst>
              <a:defRPr/>
            </a:pPr>
            <a:r>
              <a:rPr lang="en-US" sz="1600" u="sng" kern="0" baseline="0" dirty="0"/>
              <a:t>N2  balance </a:t>
            </a:r>
          </a:p>
          <a:p>
            <a:pPr>
              <a:spcBef>
                <a:spcPct val="20000"/>
              </a:spcBef>
              <a:buClr>
                <a:schemeClr val="tx2"/>
              </a:buClr>
              <a:buFont typeface="Wingdings" pitchFamily="2" charset="2"/>
              <a:buNone/>
              <a:tabLst>
                <a:tab pos="0" algn="l"/>
              </a:tabLst>
              <a:defRPr/>
            </a:pPr>
            <a:endParaRPr lang="en-US" sz="1600" u="sng" kern="0" baseline="0" dirty="0">
              <a:latin typeface="+mn-lt"/>
            </a:endParaRPr>
          </a:p>
          <a:p>
            <a:pPr>
              <a:spcBef>
                <a:spcPct val="20000"/>
              </a:spcBef>
              <a:buClr>
                <a:schemeClr val="tx2"/>
              </a:buClr>
              <a:buFont typeface="Wingdings" pitchFamily="2" charset="2"/>
              <a:buNone/>
              <a:tabLst>
                <a:tab pos="0" algn="l"/>
              </a:tabLst>
              <a:defRPr/>
            </a:pPr>
            <a:endParaRPr lang="en-US" sz="1600" u="sng" kern="0" baseline="0" dirty="0">
              <a:latin typeface="+mn-lt"/>
            </a:endParaRPr>
          </a:p>
          <a:p>
            <a:pPr>
              <a:spcBef>
                <a:spcPct val="20000"/>
              </a:spcBef>
              <a:buClr>
                <a:schemeClr val="tx2"/>
              </a:buClr>
              <a:buFont typeface="Wingdings" pitchFamily="2" charset="2"/>
              <a:buNone/>
              <a:tabLst>
                <a:tab pos="0" algn="l"/>
              </a:tabLst>
              <a:defRPr/>
            </a:pPr>
            <a:r>
              <a:rPr lang="en-US" sz="1600" u="sng" kern="0" baseline="0" dirty="0">
                <a:latin typeface="+mn-lt"/>
              </a:rPr>
              <a:t>CO2  balance </a:t>
            </a:r>
          </a:p>
          <a:p>
            <a:pPr>
              <a:spcBef>
                <a:spcPct val="20000"/>
              </a:spcBef>
              <a:buClr>
                <a:schemeClr val="tx2"/>
              </a:buClr>
              <a:buFont typeface="Wingdings" pitchFamily="2" charset="2"/>
              <a:buNone/>
              <a:tabLst>
                <a:tab pos="0" algn="l"/>
              </a:tabLst>
              <a:defRPr/>
            </a:pPr>
            <a:endParaRPr lang="en-US" sz="2400" kern="0" baseline="0" dirty="0">
              <a:latin typeface="+mn-lt"/>
            </a:endParaRPr>
          </a:p>
          <a:p>
            <a:pPr>
              <a:lnSpc>
                <a:spcPct val="80000"/>
              </a:lnSpc>
              <a:spcBef>
                <a:spcPct val="20000"/>
              </a:spcBef>
              <a:buClr>
                <a:schemeClr val="tx2"/>
              </a:buClr>
              <a:buFont typeface="Wingdings" pitchFamily="2" charset="2"/>
              <a:buNone/>
              <a:tabLst>
                <a:tab pos="0" algn="l"/>
              </a:tabLst>
              <a:defRPr/>
            </a:pPr>
            <a:endParaRPr lang="en-US" sz="1600" kern="0" baseline="0" dirty="0">
              <a:latin typeface="+mn-lt"/>
            </a:endParaRPr>
          </a:p>
          <a:p>
            <a:pPr>
              <a:lnSpc>
                <a:spcPct val="80000"/>
              </a:lnSpc>
              <a:spcBef>
                <a:spcPct val="20000"/>
              </a:spcBef>
              <a:buClr>
                <a:schemeClr val="tx2"/>
              </a:buClr>
              <a:buFont typeface="Wingdings" pitchFamily="2" charset="2"/>
              <a:buNone/>
              <a:tabLst>
                <a:tab pos="0" algn="l"/>
              </a:tabLst>
              <a:defRPr/>
            </a:pPr>
            <a:endParaRPr lang="en-US" sz="1600" kern="0" baseline="0" dirty="0">
              <a:latin typeface="+mn-lt"/>
            </a:endParaRPr>
          </a:p>
          <a:p>
            <a:pPr>
              <a:lnSpc>
                <a:spcPct val="80000"/>
              </a:lnSpc>
              <a:spcBef>
                <a:spcPct val="20000"/>
              </a:spcBef>
              <a:buClr>
                <a:schemeClr val="tx2"/>
              </a:buClr>
              <a:tabLst>
                <a:tab pos="0" algn="l"/>
              </a:tabLst>
              <a:defRPr/>
            </a:pPr>
            <a:r>
              <a:rPr lang="en-US" sz="1600" kern="0" baseline="0" dirty="0">
                <a:latin typeface="+mn-lt"/>
              </a:rPr>
              <a:t>CO balance</a:t>
            </a:r>
          </a:p>
          <a:p>
            <a:pPr>
              <a:lnSpc>
                <a:spcPct val="80000"/>
              </a:lnSpc>
              <a:spcBef>
                <a:spcPct val="20000"/>
              </a:spcBef>
              <a:buClr>
                <a:schemeClr val="tx2"/>
              </a:buClr>
              <a:tabLst>
                <a:tab pos="0" algn="l"/>
              </a:tabLst>
              <a:defRPr/>
            </a:pPr>
            <a:endParaRPr lang="en-US" sz="1600" kern="0" baseline="0" dirty="0">
              <a:latin typeface="+mn-lt"/>
            </a:endParaRPr>
          </a:p>
          <a:p>
            <a:pPr>
              <a:lnSpc>
                <a:spcPct val="80000"/>
              </a:lnSpc>
              <a:spcBef>
                <a:spcPct val="20000"/>
              </a:spcBef>
              <a:buClr>
                <a:schemeClr val="tx2"/>
              </a:buClr>
              <a:tabLst>
                <a:tab pos="0" algn="l"/>
              </a:tabLst>
              <a:defRPr/>
            </a:pPr>
            <a:endParaRPr lang="en-US" sz="1600" kern="0" baseline="0" dirty="0">
              <a:latin typeface="+mn-lt"/>
            </a:endParaRPr>
          </a:p>
          <a:p>
            <a:pPr>
              <a:lnSpc>
                <a:spcPct val="80000"/>
              </a:lnSpc>
              <a:spcBef>
                <a:spcPct val="20000"/>
              </a:spcBef>
              <a:buClr>
                <a:schemeClr val="tx2"/>
              </a:buClr>
              <a:tabLst>
                <a:tab pos="0" algn="l"/>
              </a:tabLst>
              <a:defRPr/>
            </a:pPr>
            <a:endParaRPr lang="en-US" sz="1600" kern="0" baseline="0" dirty="0">
              <a:latin typeface="+mn-lt"/>
            </a:endParaRPr>
          </a:p>
          <a:p>
            <a:pPr>
              <a:lnSpc>
                <a:spcPct val="80000"/>
              </a:lnSpc>
              <a:spcBef>
                <a:spcPct val="20000"/>
              </a:spcBef>
              <a:buClr>
                <a:schemeClr val="tx2"/>
              </a:buClr>
              <a:tabLst>
                <a:tab pos="0" algn="l"/>
              </a:tabLst>
              <a:defRPr/>
            </a:pPr>
            <a:endParaRPr lang="en-US" sz="1600" kern="0" baseline="0" dirty="0">
              <a:latin typeface="+mn-lt"/>
            </a:endParaRPr>
          </a:p>
          <a:p>
            <a:pPr>
              <a:lnSpc>
                <a:spcPct val="80000"/>
              </a:lnSpc>
              <a:spcBef>
                <a:spcPct val="20000"/>
              </a:spcBef>
              <a:buClr>
                <a:schemeClr val="tx2"/>
              </a:buClr>
              <a:tabLst>
                <a:tab pos="0" algn="l"/>
              </a:tabLst>
              <a:defRPr/>
            </a:pPr>
            <a:r>
              <a:rPr lang="en-US" sz="1600" kern="0" baseline="0" dirty="0"/>
              <a:t>H2O  balance</a:t>
            </a:r>
          </a:p>
          <a:p>
            <a:pPr>
              <a:lnSpc>
                <a:spcPct val="80000"/>
              </a:lnSpc>
              <a:spcBef>
                <a:spcPct val="20000"/>
              </a:spcBef>
              <a:buClr>
                <a:schemeClr val="tx2"/>
              </a:buClr>
              <a:tabLst>
                <a:tab pos="0" algn="l"/>
              </a:tabLst>
              <a:defRPr/>
            </a:pPr>
            <a:endParaRPr lang="en-US" sz="1600" kern="0" baseline="0" dirty="0"/>
          </a:p>
          <a:p>
            <a:pPr>
              <a:lnSpc>
                <a:spcPct val="80000"/>
              </a:lnSpc>
              <a:spcBef>
                <a:spcPct val="20000"/>
              </a:spcBef>
              <a:buClr>
                <a:schemeClr val="tx2"/>
              </a:buClr>
              <a:tabLst>
                <a:tab pos="0" algn="l"/>
              </a:tabLst>
              <a:defRPr/>
            </a:pPr>
            <a:endParaRPr lang="en-US" sz="1600" kern="0" baseline="0" dirty="0"/>
          </a:p>
          <a:p>
            <a:pPr>
              <a:lnSpc>
                <a:spcPct val="80000"/>
              </a:lnSpc>
              <a:spcBef>
                <a:spcPct val="20000"/>
              </a:spcBef>
              <a:buClr>
                <a:schemeClr val="tx2"/>
              </a:buClr>
              <a:tabLst>
                <a:tab pos="0" algn="l"/>
              </a:tabLst>
              <a:defRPr/>
            </a:pPr>
            <a:endParaRPr lang="en-US" sz="1600" kern="0" baseline="0" dirty="0"/>
          </a:p>
          <a:p>
            <a:pPr>
              <a:lnSpc>
                <a:spcPct val="80000"/>
              </a:lnSpc>
              <a:spcBef>
                <a:spcPct val="20000"/>
              </a:spcBef>
              <a:buClr>
                <a:schemeClr val="tx2"/>
              </a:buClr>
              <a:tabLst>
                <a:tab pos="0" algn="l"/>
              </a:tabLst>
              <a:defRPr/>
            </a:pPr>
            <a:endParaRPr lang="en-US" sz="1600" kern="0" baseline="0" dirty="0"/>
          </a:p>
          <a:p>
            <a:pPr>
              <a:lnSpc>
                <a:spcPct val="80000"/>
              </a:lnSpc>
              <a:spcBef>
                <a:spcPct val="20000"/>
              </a:spcBef>
              <a:buClr>
                <a:schemeClr val="tx2"/>
              </a:buClr>
              <a:tabLst>
                <a:tab pos="0" algn="l"/>
              </a:tabLst>
              <a:defRPr/>
            </a:pPr>
            <a:endParaRPr lang="en-US" sz="1600" kern="0" baseline="0" dirty="0"/>
          </a:p>
          <a:p>
            <a:pPr>
              <a:lnSpc>
                <a:spcPct val="80000"/>
              </a:lnSpc>
              <a:spcBef>
                <a:spcPct val="20000"/>
              </a:spcBef>
              <a:buClr>
                <a:schemeClr val="tx2"/>
              </a:buClr>
              <a:tabLst>
                <a:tab pos="0" algn="l"/>
              </a:tabLst>
              <a:defRPr/>
            </a:pPr>
            <a:r>
              <a:rPr lang="en-US" sz="1600" kern="0" baseline="0" dirty="0"/>
              <a:t>O2 balance</a:t>
            </a:r>
          </a:p>
          <a:p>
            <a:pPr>
              <a:lnSpc>
                <a:spcPct val="80000"/>
              </a:lnSpc>
              <a:spcBef>
                <a:spcPct val="20000"/>
              </a:spcBef>
              <a:buClr>
                <a:schemeClr val="tx2"/>
              </a:buClr>
              <a:tabLst>
                <a:tab pos="0" algn="l"/>
              </a:tabLst>
              <a:defRPr/>
            </a:pPr>
            <a:endParaRPr lang="en-US" sz="1600" kern="0" baseline="0" dirty="0"/>
          </a:p>
          <a:p>
            <a:pPr>
              <a:lnSpc>
                <a:spcPct val="80000"/>
              </a:lnSpc>
              <a:spcBef>
                <a:spcPct val="20000"/>
              </a:spcBef>
              <a:buClr>
                <a:schemeClr val="tx2"/>
              </a:buClr>
              <a:tabLst>
                <a:tab pos="0" algn="l"/>
              </a:tabLst>
              <a:defRPr/>
            </a:pPr>
            <a:endParaRPr lang="en-US" sz="1600" kern="0" baseline="0" dirty="0"/>
          </a:p>
          <a:p>
            <a:pPr>
              <a:lnSpc>
                <a:spcPct val="80000"/>
              </a:lnSpc>
              <a:spcBef>
                <a:spcPct val="20000"/>
              </a:spcBef>
              <a:buClr>
                <a:schemeClr val="tx2"/>
              </a:buClr>
              <a:tabLst>
                <a:tab pos="0" algn="l"/>
              </a:tabLst>
              <a:defRPr/>
            </a:pPr>
            <a:endParaRPr lang="en-US" sz="1600" kern="0" baseline="0" dirty="0"/>
          </a:p>
          <a:p>
            <a:pPr>
              <a:lnSpc>
                <a:spcPct val="80000"/>
              </a:lnSpc>
              <a:spcBef>
                <a:spcPct val="20000"/>
              </a:spcBef>
              <a:buClr>
                <a:schemeClr val="tx2"/>
              </a:buClr>
              <a:tabLst>
                <a:tab pos="0" algn="l"/>
              </a:tabLst>
              <a:defRPr/>
            </a:pPr>
            <a:r>
              <a:rPr lang="en-US" sz="1600" kern="0" baseline="0" dirty="0"/>
              <a:t>C</a:t>
            </a:r>
            <a:r>
              <a:rPr lang="en-US" sz="1600" kern="0" baseline="-25000" dirty="0"/>
              <a:t>2</a:t>
            </a:r>
            <a:r>
              <a:rPr lang="en-US" sz="1600" kern="0" baseline="0" dirty="0"/>
              <a:t>H</a:t>
            </a:r>
            <a:r>
              <a:rPr lang="en-US" sz="1600" kern="0" baseline="-25000" dirty="0"/>
              <a:t>6</a:t>
            </a:r>
            <a:r>
              <a:rPr lang="en-US" sz="1600" kern="0" baseline="0" dirty="0"/>
              <a:t> </a:t>
            </a:r>
            <a:r>
              <a:rPr lang="en-US" sz="1600" kern="0" baseline="0" dirty="0" err="1"/>
              <a:t>bal</a:t>
            </a:r>
            <a:r>
              <a:rPr lang="en-US" sz="1600" kern="0" baseline="0" dirty="0"/>
              <a:t> </a:t>
            </a:r>
          </a:p>
          <a:p>
            <a:pPr>
              <a:lnSpc>
                <a:spcPct val="80000"/>
              </a:lnSpc>
              <a:spcBef>
                <a:spcPct val="20000"/>
              </a:spcBef>
              <a:buClr>
                <a:schemeClr val="tx2"/>
              </a:buClr>
              <a:buFont typeface="Wingdings" pitchFamily="2" charset="2"/>
              <a:buNone/>
              <a:tabLst>
                <a:tab pos="0" algn="l"/>
              </a:tabLst>
              <a:defRPr/>
            </a:pPr>
            <a:endParaRPr lang="en-US" sz="1600" kern="0" baseline="0" dirty="0">
              <a:latin typeface="+mn-lt"/>
            </a:endParaRPr>
          </a:p>
          <a:p>
            <a:pPr>
              <a:lnSpc>
                <a:spcPct val="80000"/>
              </a:lnSpc>
              <a:spcBef>
                <a:spcPct val="20000"/>
              </a:spcBef>
              <a:buClr>
                <a:schemeClr val="tx2"/>
              </a:buClr>
              <a:buFont typeface="Wingdings" pitchFamily="2" charset="2"/>
              <a:buNone/>
              <a:tabLst>
                <a:tab pos="0" algn="l"/>
              </a:tabLst>
              <a:defRPr/>
            </a:pPr>
            <a:endParaRPr lang="en-US" sz="1600" kern="0" baseline="0" dirty="0">
              <a:latin typeface="+mn-lt"/>
            </a:endParaRPr>
          </a:p>
          <a:p>
            <a:pPr>
              <a:lnSpc>
                <a:spcPct val="80000"/>
              </a:lnSpc>
              <a:spcBef>
                <a:spcPct val="20000"/>
              </a:spcBef>
              <a:buClr>
                <a:schemeClr val="tx2"/>
              </a:buClr>
              <a:buFont typeface="Wingdings" pitchFamily="2" charset="2"/>
              <a:buNone/>
              <a:tabLst>
                <a:tab pos="0" algn="l"/>
              </a:tabLst>
              <a:defRPr/>
            </a:pPr>
            <a:endParaRPr lang="en-US" sz="1600" kern="0" baseline="0" dirty="0">
              <a:latin typeface="+mn-lt"/>
            </a:endParaRPr>
          </a:p>
          <a:p>
            <a:pPr>
              <a:lnSpc>
                <a:spcPct val="80000"/>
              </a:lnSpc>
              <a:spcBef>
                <a:spcPct val="20000"/>
              </a:spcBef>
              <a:buClr>
                <a:schemeClr val="tx2"/>
              </a:buClr>
              <a:buFont typeface="Wingdings" pitchFamily="2" charset="2"/>
              <a:buNone/>
              <a:tabLst>
                <a:tab pos="0" algn="l"/>
              </a:tabLst>
              <a:defRPr/>
            </a:pPr>
            <a:endParaRPr lang="en-US" sz="1600" kern="0" baseline="0" dirty="0">
              <a:latin typeface="+mn-lt"/>
            </a:endParaRPr>
          </a:p>
          <a:p>
            <a:pPr>
              <a:lnSpc>
                <a:spcPct val="80000"/>
              </a:lnSpc>
              <a:spcBef>
                <a:spcPct val="20000"/>
              </a:spcBef>
              <a:buClr>
                <a:schemeClr val="tx2"/>
              </a:buClr>
              <a:buFont typeface="Wingdings" pitchFamily="2" charset="2"/>
              <a:buNone/>
              <a:tabLst>
                <a:tab pos="0" algn="l"/>
              </a:tabLst>
              <a:defRPr/>
            </a:pPr>
            <a:endParaRPr lang="en-US" sz="1600" kern="0" baseline="0" dirty="0">
              <a:latin typeface="+mn-lt"/>
            </a:endParaRPr>
          </a:p>
          <a:p>
            <a:pPr>
              <a:lnSpc>
                <a:spcPct val="80000"/>
              </a:lnSpc>
              <a:spcBef>
                <a:spcPct val="20000"/>
              </a:spcBef>
              <a:buClr>
                <a:schemeClr val="tx2"/>
              </a:buClr>
              <a:buFont typeface="Wingdings" pitchFamily="2" charset="2"/>
              <a:buNone/>
              <a:tabLst>
                <a:tab pos="0" algn="l"/>
              </a:tabLst>
              <a:defRPr/>
            </a:pPr>
            <a:endParaRPr lang="en-US" sz="1600" kern="0" baseline="0" dirty="0">
              <a:latin typeface="+mn-lt"/>
            </a:endParaRPr>
          </a:p>
        </p:txBody>
      </p:sp>
      <p:graphicFrame>
        <p:nvGraphicFramePr>
          <p:cNvPr id="7" name="Object 5">
            <a:extLst>
              <a:ext uri="{FF2B5EF4-FFF2-40B4-BE49-F238E27FC236}">
                <a16:creationId xmlns:a16="http://schemas.microsoft.com/office/drawing/2014/main" id="{E9696421-7C03-3855-1F03-23CCC6F4BF61}"/>
              </a:ext>
            </a:extLst>
          </p:cNvPr>
          <p:cNvGraphicFramePr>
            <a:graphicFrameLocks noChangeAspect="1"/>
          </p:cNvGraphicFramePr>
          <p:nvPr/>
        </p:nvGraphicFramePr>
        <p:xfrm>
          <a:off x="2116138" y="128588"/>
          <a:ext cx="3979862" cy="622300"/>
        </p:xfrm>
        <a:graphic>
          <a:graphicData uri="http://schemas.openxmlformats.org/presentationml/2006/ole">
            <mc:AlternateContent xmlns:mc="http://schemas.openxmlformats.org/markup-compatibility/2006">
              <mc:Choice xmlns:v="urn:schemas-microsoft-com:vml" Requires="v">
                <p:oleObj name="Equation" r:id="rId11" imgW="3098800" imgH="457200" progId="Equation.3">
                  <p:embed/>
                </p:oleObj>
              </mc:Choice>
              <mc:Fallback>
                <p:oleObj name="Equation" r:id="rId11" imgW="3098800" imgH="457200" progId="Equation.3">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16138" y="128588"/>
                        <a:ext cx="3979862" cy="622300"/>
                      </a:xfrm>
                      <a:prstGeom prst="rect">
                        <a:avLst/>
                      </a:prstGeom>
                      <a:solidFill>
                        <a:srgbClr val="FFFF99"/>
                      </a:solidFill>
                      <a:ln w="9525">
                        <a:solidFill>
                          <a:schemeClr val="tx1"/>
                        </a:solidFill>
                        <a:miter lim="800000"/>
                        <a:headEnd/>
                        <a:tailEnd/>
                      </a:ln>
                    </p:spPr>
                  </p:pic>
                </p:oleObj>
              </mc:Fallback>
            </mc:AlternateContent>
          </a:graphicData>
        </a:graphic>
      </p:graphicFrame>
      <p:graphicFrame>
        <p:nvGraphicFramePr>
          <p:cNvPr id="8" name="Object 5">
            <a:extLst>
              <a:ext uri="{FF2B5EF4-FFF2-40B4-BE49-F238E27FC236}">
                <a16:creationId xmlns:a16="http://schemas.microsoft.com/office/drawing/2014/main" id="{31DF54BB-7177-831A-A5F4-EC195F522F3D}"/>
              </a:ext>
            </a:extLst>
          </p:cNvPr>
          <p:cNvGraphicFramePr>
            <a:graphicFrameLocks noChangeAspect="1"/>
          </p:cNvGraphicFramePr>
          <p:nvPr/>
        </p:nvGraphicFramePr>
        <p:xfrm>
          <a:off x="2459038" y="6010275"/>
          <a:ext cx="4106862" cy="330200"/>
        </p:xfrm>
        <a:graphic>
          <a:graphicData uri="http://schemas.openxmlformats.org/presentationml/2006/ole">
            <mc:AlternateContent xmlns:mc="http://schemas.openxmlformats.org/markup-compatibility/2006">
              <mc:Choice xmlns:v="urn:schemas-microsoft-com:vml" Requires="v">
                <p:oleObj name="Equation" r:id="rId13" imgW="3009900" imgH="228600" progId="Equation.3">
                  <p:embed/>
                </p:oleObj>
              </mc:Choice>
              <mc:Fallback>
                <p:oleObj name="Equation" r:id="rId13" imgW="3009900" imgH="228600" progId="Equation.3">
                  <p:embed/>
                  <p:pic>
                    <p:nvPicPr>
                      <p:cNvPr id="0" name="Object 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59038" y="6010275"/>
                        <a:ext cx="4106862" cy="330200"/>
                      </a:xfrm>
                      <a:prstGeom prst="rect">
                        <a:avLst/>
                      </a:prstGeom>
                      <a:solidFill>
                        <a:srgbClr val="FFFF99"/>
                      </a:solidFill>
                      <a:ln w="9525">
                        <a:solidFill>
                          <a:schemeClr val="tx1"/>
                        </a:solidFill>
                        <a:miter lim="800000"/>
                        <a:headEnd/>
                        <a:tailEnd/>
                      </a:ln>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nodeType="clickEffect">
                                  <p:stCondLst>
                                    <p:cond delay="0"/>
                                  </p:stCondLst>
                                  <p:childTnLst>
                                    <p:set>
                                      <p:cBhvr>
                                        <p:cTn id="13" dur="1" fill="hold">
                                          <p:stCondLst>
                                            <p:cond delay="0"/>
                                          </p:stCondLst>
                                        </p:cTn>
                                        <p:tgtEl>
                                          <p:spTgt spid="612357"/>
                                        </p:tgtEl>
                                        <p:attrNameLst>
                                          <p:attrName>style.visibility</p:attrName>
                                        </p:attrNameLst>
                                      </p:cBhvr>
                                      <p:to>
                                        <p:strVal val="visible"/>
                                      </p:to>
                                    </p:set>
                                    <p:anim calcmode="lin" valueType="num">
                                      <p:cBhvr>
                                        <p:cTn id="14" dur="1000" fill="hold"/>
                                        <p:tgtEl>
                                          <p:spTgt spid="612357"/>
                                        </p:tgtEl>
                                        <p:attrNameLst>
                                          <p:attrName>ppt_x</p:attrName>
                                        </p:attrNameLst>
                                      </p:cBhvr>
                                      <p:tavLst>
                                        <p:tav tm="0">
                                          <p:val>
                                            <p:strVal val="#ppt_x-.2"/>
                                          </p:val>
                                        </p:tav>
                                        <p:tav tm="100000">
                                          <p:val>
                                            <p:strVal val="#ppt_x"/>
                                          </p:val>
                                        </p:tav>
                                      </p:tavLst>
                                    </p:anim>
                                    <p:anim calcmode="lin" valueType="num">
                                      <p:cBhvr>
                                        <p:cTn id="15" dur="1000" fill="hold"/>
                                        <p:tgtEl>
                                          <p:spTgt spid="612357"/>
                                        </p:tgtEl>
                                        <p:attrNameLst>
                                          <p:attrName>ppt_y</p:attrName>
                                        </p:attrNameLst>
                                      </p:cBhvr>
                                      <p:tavLst>
                                        <p:tav tm="0">
                                          <p:val>
                                            <p:strVal val="#ppt_y"/>
                                          </p:val>
                                        </p:tav>
                                        <p:tav tm="100000">
                                          <p:val>
                                            <p:strVal val="#ppt_y"/>
                                          </p:val>
                                        </p:tav>
                                      </p:tavLst>
                                    </p:anim>
                                    <p:animEffect transition="in" filter="wipe(right)" prLst="gradientSize: 0.1">
                                      <p:cBhvr>
                                        <p:cTn id="16" dur="1000"/>
                                        <p:tgtEl>
                                          <p:spTgt spid="61235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9"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1000" fill="hold"/>
                                        <p:tgtEl>
                                          <p:spTgt spid="2"/>
                                        </p:tgtEl>
                                        <p:attrNameLst>
                                          <p:attrName>ppt_x</p:attrName>
                                        </p:attrNameLst>
                                      </p:cBhvr>
                                      <p:tavLst>
                                        <p:tav tm="0">
                                          <p:val>
                                            <p:strVal val="#ppt_x-.2"/>
                                          </p:val>
                                        </p:tav>
                                        <p:tav tm="100000">
                                          <p:val>
                                            <p:strVal val="#ppt_x"/>
                                          </p:val>
                                        </p:tav>
                                      </p:tavLst>
                                    </p:anim>
                                    <p:anim calcmode="lin" valueType="num">
                                      <p:cBhvr>
                                        <p:cTn id="22"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23" dur="1000"/>
                                        <p:tgtEl>
                                          <p:spTgt spid="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9"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1000" fill="hold"/>
                                        <p:tgtEl>
                                          <p:spTgt spid="3"/>
                                        </p:tgtEl>
                                        <p:attrNameLst>
                                          <p:attrName>ppt_x</p:attrName>
                                        </p:attrNameLst>
                                      </p:cBhvr>
                                      <p:tavLst>
                                        <p:tav tm="0">
                                          <p:val>
                                            <p:strVal val="#ppt_x-.2"/>
                                          </p:val>
                                        </p:tav>
                                        <p:tav tm="100000">
                                          <p:val>
                                            <p:strVal val="#ppt_x"/>
                                          </p:val>
                                        </p:tav>
                                      </p:tavLst>
                                    </p:anim>
                                    <p:anim calcmode="lin" valueType="num">
                                      <p:cBhvr>
                                        <p:cTn id="29"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9"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1000" fill="hold"/>
                                        <p:tgtEl>
                                          <p:spTgt spid="4"/>
                                        </p:tgtEl>
                                        <p:attrNameLst>
                                          <p:attrName>ppt_x</p:attrName>
                                        </p:attrNameLst>
                                      </p:cBhvr>
                                      <p:tavLst>
                                        <p:tav tm="0">
                                          <p:val>
                                            <p:strVal val="#ppt_x-.2"/>
                                          </p:val>
                                        </p:tav>
                                        <p:tav tm="100000">
                                          <p:val>
                                            <p:strVal val="#ppt_x"/>
                                          </p:val>
                                        </p:tav>
                                      </p:tavLst>
                                    </p:anim>
                                    <p:anim calcmode="lin" valueType="num">
                                      <p:cBhvr>
                                        <p:cTn id="36"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37" dur="1000"/>
                                        <p:tgtEl>
                                          <p:spTgt spid="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9"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1000" fill="hold"/>
                                        <p:tgtEl>
                                          <p:spTgt spid="8"/>
                                        </p:tgtEl>
                                        <p:attrNameLst>
                                          <p:attrName>ppt_x</p:attrName>
                                        </p:attrNameLst>
                                      </p:cBhvr>
                                      <p:tavLst>
                                        <p:tav tm="0">
                                          <p:val>
                                            <p:strVal val="#ppt_x-.2"/>
                                          </p:val>
                                        </p:tav>
                                        <p:tav tm="100000">
                                          <p:val>
                                            <p:strVal val="#ppt_x"/>
                                          </p:val>
                                        </p:tav>
                                      </p:tavLst>
                                    </p:anim>
                                    <p:anim calcmode="lin" valueType="num">
                                      <p:cBhvr>
                                        <p:cTn id="43"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4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Content Placeholder 2">
            <a:extLst>
              <a:ext uri="{FF2B5EF4-FFF2-40B4-BE49-F238E27FC236}">
                <a16:creationId xmlns:a16="http://schemas.microsoft.com/office/drawing/2014/main" id="{8D62118C-D254-26B6-6790-953AF4D8004A}"/>
              </a:ext>
            </a:extLst>
          </p:cNvPr>
          <p:cNvSpPr>
            <a:spLocks noGrp="1" noChangeArrowheads="1"/>
          </p:cNvSpPr>
          <p:nvPr>
            <p:ph idx="1"/>
          </p:nvPr>
        </p:nvSpPr>
        <p:spPr>
          <a:xfrm>
            <a:off x="533400" y="457200"/>
            <a:ext cx="7772400" cy="914400"/>
          </a:xfrm>
        </p:spPr>
        <p:txBody>
          <a:bodyPr/>
          <a:lstStyle/>
          <a:p>
            <a:r>
              <a:rPr lang="en-US" altLang="en-US" sz="1600"/>
              <a:t>the composition of combustion products on a dry and wet basis</a:t>
            </a:r>
          </a:p>
          <a:p>
            <a:endParaRPr lang="en-US" altLang="en-US" sz="1600"/>
          </a:p>
          <a:p>
            <a:endParaRPr lang="en-US" altLang="en-US" sz="1600"/>
          </a:p>
          <a:p>
            <a:endParaRPr lang="en-US" altLang="en-US" sz="1600"/>
          </a:p>
          <a:p>
            <a:endParaRPr lang="en-US" altLang="en-US" sz="1600"/>
          </a:p>
          <a:p>
            <a:endParaRPr lang="en-US" altLang="en-US" sz="1600"/>
          </a:p>
          <a:p>
            <a:endParaRPr lang="en-US" altLang="en-US" sz="1600"/>
          </a:p>
          <a:p>
            <a:endParaRPr lang="en-US" altLang="en-US" sz="1600"/>
          </a:p>
          <a:p>
            <a:endParaRPr lang="en-US" altLang="en-US" sz="1600"/>
          </a:p>
          <a:p>
            <a:endParaRPr lang="en-US" altLang="en-US" sz="1600"/>
          </a:p>
          <a:p>
            <a:endParaRPr lang="en-US" altLang="en-US" sz="1600"/>
          </a:p>
          <a:p>
            <a:endParaRPr lang="en-US" altLang="en-US" sz="1600"/>
          </a:p>
          <a:p>
            <a:r>
              <a:rPr lang="en-US" altLang="en-US" sz="1600"/>
              <a:t>the dew point temperature of the products </a:t>
            </a:r>
          </a:p>
          <a:p>
            <a:endParaRPr lang="en-MY" altLang="en-US"/>
          </a:p>
        </p:txBody>
      </p:sp>
      <p:sp>
        <p:nvSpPr>
          <p:cNvPr id="94211" name="Slide Number Placeholder 5">
            <a:extLst>
              <a:ext uri="{FF2B5EF4-FFF2-40B4-BE49-F238E27FC236}">
                <a16:creationId xmlns:a16="http://schemas.microsoft.com/office/drawing/2014/main" id="{6D697B0B-0C41-BA39-51E5-13DF6AEE6D1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D06A41B9-5DE6-4D22-BB19-1A5E86A17BFF}" type="slidenum">
              <a:rPr lang="en-US" altLang="en-US" sz="1400" smtClean="0">
                <a:latin typeface="Arial" panose="020B0604020202020204" pitchFamily="34" charset="0"/>
              </a:rPr>
              <a:pPr>
                <a:spcBef>
                  <a:spcPct val="0"/>
                </a:spcBef>
                <a:buClrTx/>
                <a:buFontTx/>
                <a:buNone/>
              </a:pPr>
              <a:t>44</a:t>
            </a:fld>
            <a:endParaRPr lang="en-US" altLang="en-US" sz="1400">
              <a:latin typeface="Arial" panose="020B0604020202020204" pitchFamily="34" charset="0"/>
            </a:endParaRPr>
          </a:p>
        </p:txBody>
      </p:sp>
      <p:graphicFrame>
        <p:nvGraphicFramePr>
          <p:cNvPr id="94212" name="Object 6">
            <a:extLst>
              <a:ext uri="{FF2B5EF4-FFF2-40B4-BE49-F238E27FC236}">
                <a16:creationId xmlns:a16="http://schemas.microsoft.com/office/drawing/2014/main" id="{0DADEF1E-5D10-36A1-B386-D11A9DB544B6}"/>
              </a:ext>
            </a:extLst>
          </p:cNvPr>
          <p:cNvGraphicFramePr>
            <a:graphicFrameLocks noChangeAspect="1"/>
          </p:cNvGraphicFramePr>
          <p:nvPr/>
        </p:nvGraphicFramePr>
        <p:xfrm>
          <a:off x="574675" y="1143000"/>
          <a:ext cx="5483225" cy="2360613"/>
        </p:xfrm>
        <a:graphic>
          <a:graphicData uri="http://schemas.openxmlformats.org/presentationml/2006/ole">
            <mc:AlternateContent xmlns:mc="http://schemas.openxmlformats.org/markup-compatibility/2006">
              <mc:Choice xmlns:v="urn:schemas-microsoft-com:vml" Requires="v">
                <p:oleObj name="Worksheet" r:id="rId2" imgW="3520653" imgH="1516293" progId="Excel.Sheet.8">
                  <p:embed/>
                </p:oleObj>
              </mc:Choice>
              <mc:Fallback>
                <p:oleObj name="Worksheet" r:id="rId2" imgW="3520653" imgH="1516293" progId="Excel.Sheet.8">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675" y="1143000"/>
                        <a:ext cx="5483225"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4213" name="Object 33">
            <a:extLst>
              <a:ext uri="{FF2B5EF4-FFF2-40B4-BE49-F238E27FC236}">
                <a16:creationId xmlns:a16="http://schemas.microsoft.com/office/drawing/2014/main" id="{3CC0AF79-68F8-F183-E326-B8BEDB545BC4}"/>
              </a:ext>
            </a:extLst>
          </p:cNvPr>
          <p:cNvGraphicFramePr>
            <a:graphicFrameLocks noChangeAspect="1"/>
          </p:cNvGraphicFramePr>
          <p:nvPr/>
        </p:nvGraphicFramePr>
        <p:xfrm>
          <a:off x="709613" y="4864100"/>
          <a:ext cx="4537075" cy="1162050"/>
        </p:xfrm>
        <a:graphic>
          <a:graphicData uri="http://schemas.openxmlformats.org/presentationml/2006/ole">
            <mc:AlternateContent xmlns:mc="http://schemas.openxmlformats.org/markup-compatibility/2006">
              <mc:Choice xmlns:v="urn:schemas-microsoft-com:vml" Requires="v">
                <p:oleObj name="Equation" r:id="rId4" imgW="2908300" imgH="736600" progId="Equation.3">
                  <p:embed/>
                </p:oleObj>
              </mc:Choice>
              <mc:Fallback>
                <p:oleObj name="Equation" r:id="rId4" imgW="2908300" imgH="736600" progId="Equation.3">
                  <p:embed/>
                  <p:pic>
                    <p:nvPicPr>
                      <p:cNvPr id="0" name="Object 3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613" y="4864100"/>
                        <a:ext cx="4537075"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94214" name="Picture 2">
            <a:extLst>
              <a:ext uri="{FF2B5EF4-FFF2-40B4-BE49-F238E27FC236}">
                <a16:creationId xmlns:a16="http://schemas.microsoft.com/office/drawing/2014/main" id="{529F42DC-A122-9BD6-DF71-1DA1768208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0875" y="228600"/>
            <a:ext cx="18542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2" name="Rounded Rectangle 1">
            <a:extLst>
              <a:ext uri="{FF2B5EF4-FFF2-40B4-BE49-F238E27FC236}">
                <a16:creationId xmlns:a16="http://schemas.microsoft.com/office/drawing/2014/main" id="{A4114DC8-CA84-B374-29B6-B2C0FA76A454}"/>
              </a:ext>
            </a:extLst>
          </p:cNvPr>
          <p:cNvSpPr>
            <a:spLocks noChangeArrowheads="1"/>
          </p:cNvSpPr>
          <p:nvPr/>
        </p:nvSpPr>
        <p:spPr bwMode="auto">
          <a:xfrm>
            <a:off x="7086600" y="3657600"/>
            <a:ext cx="1676400" cy="609600"/>
          </a:xfrm>
          <a:prstGeom prst="roundRect">
            <a:avLst>
              <a:gd name="adj" fmla="val 16667"/>
            </a:avLst>
          </a:prstGeom>
          <a:solidFill>
            <a:srgbClr val="FFFF00">
              <a:alpha val="38039"/>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3" name="Rounded Rectangle 2">
            <a:extLst>
              <a:ext uri="{FF2B5EF4-FFF2-40B4-BE49-F238E27FC236}">
                <a16:creationId xmlns:a16="http://schemas.microsoft.com/office/drawing/2014/main" id="{24A4C546-C398-B45B-80F1-A413C73B27DA}"/>
              </a:ext>
            </a:extLst>
          </p:cNvPr>
          <p:cNvSpPr>
            <a:spLocks noChangeArrowheads="1"/>
          </p:cNvSpPr>
          <p:nvPr/>
        </p:nvSpPr>
        <p:spPr bwMode="auto">
          <a:xfrm>
            <a:off x="2133600" y="4781550"/>
            <a:ext cx="3429000" cy="154305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3">
            <a:extLst>
              <a:ext uri="{FF2B5EF4-FFF2-40B4-BE49-F238E27FC236}">
                <a16:creationId xmlns:a16="http://schemas.microsoft.com/office/drawing/2014/main" id="{6D6A1274-73C4-C2A5-AC04-337484863B64}"/>
              </a:ext>
            </a:extLst>
          </p:cNvPr>
          <p:cNvSpPr>
            <a:spLocks noGrp="1" noChangeArrowheads="1"/>
          </p:cNvSpPr>
          <p:nvPr>
            <p:ph type="body" idx="1"/>
          </p:nvPr>
        </p:nvSpPr>
        <p:spPr>
          <a:xfrm>
            <a:off x="304800" y="228600"/>
            <a:ext cx="8610600" cy="6477000"/>
          </a:xfrm>
          <a:ln>
            <a:solidFill>
              <a:schemeClr val="tx1"/>
            </a:solidFill>
            <a:miter lim="800000"/>
            <a:headEnd/>
            <a:tailEnd/>
          </a:ln>
        </p:spPr>
        <p:txBody>
          <a:bodyPr/>
          <a:lstStyle/>
          <a:p>
            <a:pPr marL="622300" indent="-622300">
              <a:spcBef>
                <a:spcPct val="0"/>
              </a:spcBef>
              <a:buFontTx/>
              <a:buNone/>
            </a:pPr>
            <a:endParaRPr lang="en-US" altLang="en-US" sz="1800"/>
          </a:p>
          <a:p>
            <a:pPr marL="622300" indent="-622300">
              <a:spcBef>
                <a:spcPct val="0"/>
              </a:spcBef>
              <a:buFontTx/>
              <a:buNone/>
            </a:pPr>
            <a:r>
              <a:rPr lang="en-US" altLang="en-US" sz="2000" b="1" u="sng"/>
              <a:t>Example 5</a:t>
            </a:r>
          </a:p>
          <a:p>
            <a:pPr marL="622300" indent="-622300">
              <a:spcBef>
                <a:spcPct val="0"/>
              </a:spcBef>
            </a:pPr>
            <a:endParaRPr lang="en-US" altLang="en-US" sz="2000" b="1"/>
          </a:p>
          <a:p>
            <a:pPr marL="622300" indent="-622300">
              <a:spcBef>
                <a:spcPct val="0"/>
              </a:spcBef>
              <a:buFontTx/>
              <a:buNone/>
            </a:pPr>
            <a:r>
              <a:rPr lang="en-US" altLang="en-US" sz="1800"/>
              <a:t> 	A mixture of hydrocarbon gases containing , on a volume basis,  95% methane, 2% propane and 3% nitrogen is  completely  burned with 30% excess air. On the basis of 100 moles of the gas mixture, calculate</a:t>
            </a:r>
          </a:p>
          <a:p>
            <a:pPr marL="622300" indent="-622300">
              <a:spcBef>
                <a:spcPct val="0"/>
              </a:spcBef>
              <a:buFontTx/>
              <a:buNone/>
            </a:pPr>
            <a:endParaRPr lang="en-US" altLang="en-US" sz="1800"/>
          </a:p>
          <a:p>
            <a:pPr marL="1322388" lvl="1" indent="-242888">
              <a:spcBef>
                <a:spcPct val="0"/>
              </a:spcBef>
            </a:pPr>
            <a:r>
              <a:rPr lang="en-US" altLang="en-US" sz="1800"/>
              <a:t>the composition of combustion products on a dry and wet basis </a:t>
            </a:r>
          </a:p>
          <a:p>
            <a:pPr marL="1322388" lvl="1" indent="-242888">
              <a:spcBef>
                <a:spcPct val="0"/>
              </a:spcBef>
            </a:pPr>
            <a:r>
              <a:rPr lang="en-US" altLang="en-US" sz="1800"/>
              <a:t>the dew point temperature of the products</a:t>
            </a:r>
          </a:p>
          <a:p>
            <a:pPr marL="1322388" lvl="1" indent="-242888">
              <a:lnSpc>
                <a:spcPct val="80000"/>
              </a:lnSpc>
            </a:pPr>
            <a:endParaRPr lang="en-US" altLang="en-US" sz="1800"/>
          </a:p>
          <a:p>
            <a:pPr marL="1322388" lvl="1" indent="-242888">
              <a:lnSpc>
                <a:spcPct val="80000"/>
              </a:lnSpc>
            </a:pPr>
            <a:endParaRPr lang="en-US" altLang="en-US" sz="1800"/>
          </a:p>
          <a:p>
            <a:pPr marL="1322388" lvl="1" indent="-242888">
              <a:lnSpc>
                <a:spcPct val="80000"/>
              </a:lnSpc>
            </a:pPr>
            <a:endParaRPr lang="en-US" altLang="en-US" sz="1800"/>
          </a:p>
          <a:p>
            <a:pPr marL="622300" indent="-622300">
              <a:lnSpc>
                <a:spcPct val="80000"/>
              </a:lnSpc>
            </a:pPr>
            <a:endParaRPr lang="en-US" altLang="en-US" sz="1800"/>
          </a:p>
          <a:p>
            <a:pPr marL="622300" indent="-622300">
              <a:lnSpc>
                <a:spcPct val="80000"/>
              </a:lnSpc>
              <a:buFontTx/>
              <a:buNone/>
            </a:pPr>
            <a:r>
              <a:rPr lang="en-US" altLang="en-US" sz="1600"/>
              <a:t>	</a:t>
            </a:r>
          </a:p>
          <a:p>
            <a:pPr marL="622300" indent="-622300" algn="ctr">
              <a:lnSpc>
                <a:spcPct val="80000"/>
              </a:lnSpc>
              <a:buFontTx/>
              <a:buNone/>
            </a:pPr>
            <a:endParaRPr lang="en-US" altLang="en-US"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2226">
                                            <p:txEl>
                                              <p:pRg st="1" end="1"/>
                                            </p:txEl>
                                          </p:spTgt>
                                        </p:tgtEl>
                                        <p:attrNameLst>
                                          <p:attrName>style.visibility</p:attrName>
                                        </p:attrNameLst>
                                      </p:cBhvr>
                                      <p:to>
                                        <p:strVal val="visible"/>
                                      </p:to>
                                    </p:set>
                                    <p:animEffect transition="in" filter="checkerboard(across)">
                                      <p:cBhvr>
                                        <p:cTn id="7" dur="500"/>
                                        <p:tgtEl>
                                          <p:spTgt spid="52226">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52226">
                                            <p:txEl>
                                              <p:pRg st="3" end="3"/>
                                            </p:txEl>
                                          </p:spTgt>
                                        </p:tgtEl>
                                        <p:attrNameLst>
                                          <p:attrName>style.visibility</p:attrName>
                                        </p:attrNameLst>
                                      </p:cBhvr>
                                      <p:to>
                                        <p:strVal val="visible"/>
                                      </p:to>
                                    </p:set>
                                    <p:animEffect transition="in" filter="checkerboard(across)">
                                      <p:cBhvr>
                                        <p:cTn id="10" dur="500"/>
                                        <p:tgtEl>
                                          <p:spTgt spid="52226">
                                            <p:txEl>
                                              <p:pRg st="3" end="3"/>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52226">
                                            <p:txEl>
                                              <p:pRg st="5" end="5"/>
                                            </p:txEl>
                                          </p:spTgt>
                                        </p:tgtEl>
                                        <p:attrNameLst>
                                          <p:attrName>style.visibility</p:attrName>
                                        </p:attrNameLst>
                                      </p:cBhvr>
                                      <p:to>
                                        <p:strVal val="visible"/>
                                      </p:to>
                                    </p:set>
                                    <p:animEffect transition="in" filter="checkerboard(across)">
                                      <p:cBhvr>
                                        <p:cTn id="13" dur="500"/>
                                        <p:tgtEl>
                                          <p:spTgt spid="52226">
                                            <p:txEl>
                                              <p:pRg st="5" end="5"/>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52226">
                                            <p:txEl>
                                              <p:pRg st="6" end="6"/>
                                            </p:txEl>
                                          </p:spTgt>
                                        </p:tgtEl>
                                        <p:attrNameLst>
                                          <p:attrName>style.visibility</p:attrName>
                                        </p:attrNameLst>
                                      </p:cBhvr>
                                      <p:to>
                                        <p:strVal val="visible"/>
                                      </p:to>
                                    </p:set>
                                    <p:animEffect transition="in" filter="checkerboard(across)">
                                      <p:cBhvr>
                                        <p:cTn id="16" dur="500"/>
                                        <p:tgtEl>
                                          <p:spTgt spid="5222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A2FEBB19-A8AF-346A-9F0A-275054C46A50}"/>
              </a:ext>
            </a:extLst>
          </p:cNvPr>
          <p:cNvSpPr>
            <a:spLocks noGrp="1" noChangeArrowheads="1"/>
          </p:cNvSpPr>
          <p:nvPr>
            <p:ph type="body" idx="1"/>
          </p:nvPr>
        </p:nvSpPr>
        <p:spPr>
          <a:xfrm>
            <a:off x="773113" y="1295400"/>
            <a:ext cx="7808912" cy="4343400"/>
          </a:xfrm>
        </p:spPr>
        <p:txBody>
          <a:bodyPr lIns="91440" tIns="45720" rIns="91440" bIns="45720"/>
          <a:lstStyle/>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r>
              <a:rPr lang="en-US" altLang="en-US" sz="1800">
                <a:latin typeface="Comic Sans MS" panose="030F0702030302020204" pitchFamily="66" charset="0"/>
              </a:rPr>
              <a:t>	</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lgn="ctr">
              <a:buFont typeface="Monotype Sorts" charset="2"/>
              <a:buNone/>
              <a:tabLst>
                <a:tab pos="0" algn="l"/>
              </a:tabLst>
            </a:pPr>
            <a:endParaRPr lang="en-US" altLang="en-US" sz="1800">
              <a:latin typeface="Comic Sans MS" panose="030F0702030302020204" pitchFamily="66" charset="0"/>
            </a:endParaRPr>
          </a:p>
          <a:p>
            <a:pPr marL="0" indent="0" algn="ctr">
              <a:buFont typeface="Monotype Sorts" charset="2"/>
              <a:buNone/>
              <a:tabLst>
                <a:tab pos="0" algn="l"/>
              </a:tabLst>
            </a:pPr>
            <a:endParaRPr lang="en-US" altLang="en-US" sz="1800">
              <a:latin typeface="Comic Sans MS" panose="030F0702030302020204" pitchFamily="66" charset="0"/>
            </a:endParaRPr>
          </a:p>
          <a:p>
            <a:pPr marL="0" indent="0" algn="ctr">
              <a:buFont typeface="Monotype Sorts" charset="2"/>
              <a:buNone/>
              <a:tabLst>
                <a:tab pos="0" algn="l"/>
              </a:tabLst>
            </a:pPr>
            <a:r>
              <a:rPr lang="en-US" altLang="en-US" sz="1800">
                <a:latin typeface="Comic Sans MS" panose="030F0702030302020204" pitchFamily="66" charset="0"/>
              </a:rPr>
              <a:t>CH</a:t>
            </a:r>
            <a:r>
              <a:rPr lang="en-US" altLang="en-US" sz="1800" baseline="-25000">
                <a:latin typeface="Comic Sans MS" panose="030F0702030302020204" pitchFamily="66" charset="0"/>
              </a:rPr>
              <a:t>4</a:t>
            </a:r>
            <a:r>
              <a:rPr lang="en-US" altLang="en-US" sz="1800">
                <a:latin typeface="Comic Sans MS" panose="030F0702030302020204" pitchFamily="66" charset="0"/>
              </a:rPr>
              <a:t> + 2O</a:t>
            </a:r>
            <a:r>
              <a:rPr lang="en-US" altLang="en-US" sz="1800" baseline="-25000">
                <a:latin typeface="Comic Sans MS" panose="030F0702030302020204" pitchFamily="66" charset="0"/>
              </a:rPr>
              <a:t>2</a:t>
            </a:r>
            <a:r>
              <a:rPr lang="en-US" altLang="en-US" sz="1800">
                <a:latin typeface="Comic Sans MS" panose="030F0702030302020204" pitchFamily="66" charset="0"/>
              </a:rPr>
              <a:t> </a:t>
            </a:r>
            <a:r>
              <a:rPr lang="en-US" altLang="en-US" sz="1800">
                <a:latin typeface="Comic Sans MS" panose="030F0702030302020204" pitchFamily="66" charset="0"/>
                <a:sym typeface="Wingdings" panose="05000000000000000000" pitchFamily="2" charset="2"/>
              </a:rPr>
              <a:t> CO</a:t>
            </a:r>
            <a:r>
              <a:rPr lang="en-US" altLang="en-US" sz="1800" baseline="-25000">
                <a:latin typeface="Comic Sans MS" panose="030F0702030302020204" pitchFamily="66" charset="0"/>
                <a:sym typeface="Wingdings" panose="05000000000000000000" pitchFamily="2" charset="2"/>
              </a:rPr>
              <a:t>2</a:t>
            </a:r>
            <a:r>
              <a:rPr lang="en-US" altLang="en-US" sz="1800">
                <a:latin typeface="Comic Sans MS" panose="030F0702030302020204" pitchFamily="66" charset="0"/>
                <a:sym typeface="Wingdings" panose="05000000000000000000" pitchFamily="2" charset="2"/>
              </a:rPr>
              <a:t> + 2H</a:t>
            </a:r>
            <a:r>
              <a:rPr lang="en-US" altLang="en-US" sz="1800" baseline="-25000">
                <a:latin typeface="Comic Sans MS" panose="030F0702030302020204" pitchFamily="66" charset="0"/>
                <a:sym typeface="Wingdings" panose="05000000000000000000" pitchFamily="2" charset="2"/>
              </a:rPr>
              <a:t>2</a:t>
            </a:r>
            <a:r>
              <a:rPr lang="en-US" altLang="en-US" sz="1800">
                <a:latin typeface="Comic Sans MS" panose="030F0702030302020204" pitchFamily="66" charset="0"/>
                <a:sym typeface="Wingdings" panose="05000000000000000000" pitchFamily="2" charset="2"/>
              </a:rPr>
              <a:t>O</a:t>
            </a:r>
          </a:p>
          <a:p>
            <a:pPr marL="0" indent="0" algn="ctr">
              <a:buFont typeface="Monotype Sorts" charset="2"/>
              <a:buNone/>
              <a:tabLst>
                <a:tab pos="0" algn="l"/>
              </a:tabLst>
            </a:pPr>
            <a:r>
              <a:rPr lang="en-US" altLang="en-US" sz="1800">
                <a:latin typeface="Comic Sans MS" panose="030F0702030302020204" pitchFamily="66" charset="0"/>
              </a:rPr>
              <a:t>C</a:t>
            </a:r>
            <a:r>
              <a:rPr lang="en-US" altLang="en-US" sz="1800" baseline="-25000">
                <a:latin typeface="Comic Sans MS" panose="030F0702030302020204" pitchFamily="66" charset="0"/>
              </a:rPr>
              <a:t>3</a:t>
            </a:r>
            <a:r>
              <a:rPr lang="en-US" altLang="en-US" sz="1800">
                <a:latin typeface="Comic Sans MS" panose="030F0702030302020204" pitchFamily="66" charset="0"/>
              </a:rPr>
              <a:t>H</a:t>
            </a:r>
            <a:r>
              <a:rPr lang="en-US" altLang="en-US" sz="1800" baseline="-25000">
                <a:latin typeface="Comic Sans MS" panose="030F0702030302020204" pitchFamily="66" charset="0"/>
              </a:rPr>
              <a:t>8</a:t>
            </a:r>
            <a:r>
              <a:rPr lang="en-US" altLang="en-US" sz="1800">
                <a:latin typeface="Comic Sans MS" panose="030F0702030302020204" pitchFamily="66" charset="0"/>
              </a:rPr>
              <a:t> + 5O</a:t>
            </a:r>
            <a:r>
              <a:rPr lang="en-US" altLang="en-US" sz="1800" baseline="-25000">
                <a:latin typeface="Comic Sans MS" panose="030F0702030302020204" pitchFamily="66" charset="0"/>
              </a:rPr>
              <a:t>2</a:t>
            </a:r>
            <a:r>
              <a:rPr lang="en-US" altLang="en-US" sz="1800">
                <a:latin typeface="Comic Sans MS" panose="030F0702030302020204" pitchFamily="66" charset="0"/>
              </a:rPr>
              <a:t> </a:t>
            </a:r>
            <a:r>
              <a:rPr lang="en-US" altLang="en-US" sz="1800">
                <a:latin typeface="Comic Sans MS" panose="030F0702030302020204" pitchFamily="66" charset="0"/>
                <a:sym typeface="Wingdings" panose="05000000000000000000" pitchFamily="2" charset="2"/>
              </a:rPr>
              <a:t> 3CO</a:t>
            </a:r>
            <a:r>
              <a:rPr lang="en-US" altLang="en-US" sz="1800" baseline="-25000">
                <a:latin typeface="Comic Sans MS" panose="030F0702030302020204" pitchFamily="66" charset="0"/>
                <a:sym typeface="Wingdings" panose="05000000000000000000" pitchFamily="2" charset="2"/>
              </a:rPr>
              <a:t>2</a:t>
            </a:r>
            <a:r>
              <a:rPr lang="en-US" altLang="en-US" sz="1800">
                <a:latin typeface="Comic Sans MS" panose="030F0702030302020204" pitchFamily="66" charset="0"/>
                <a:sym typeface="Wingdings" panose="05000000000000000000" pitchFamily="2" charset="2"/>
              </a:rPr>
              <a:t> + 4H</a:t>
            </a:r>
            <a:r>
              <a:rPr lang="en-US" altLang="en-US" sz="1800" baseline="-25000">
                <a:latin typeface="Comic Sans MS" panose="030F0702030302020204" pitchFamily="66" charset="0"/>
                <a:sym typeface="Wingdings" panose="05000000000000000000" pitchFamily="2" charset="2"/>
              </a:rPr>
              <a:t>2</a:t>
            </a:r>
            <a:r>
              <a:rPr lang="en-US" altLang="en-US" sz="1800">
                <a:latin typeface="Comic Sans MS" panose="030F0702030302020204" pitchFamily="66" charset="0"/>
                <a:sym typeface="Wingdings" panose="05000000000000000000" pitchFamily="2" charset="2"/>
              </a:rPr>
              <a:t>O</a:t>
            </a:r>
            <a:endParaRPr lang="en-US" altLang="en-US" sz="1800">
              <a:latin typeface="Comic Sans MS" panose="030F0702030302020204" pitchFamily="66" charset="0"/>
            </a:endParaRPr>
          </a:p>
          <a:p>
            <a:pPr marL="0" indent="0">
              <a:lnSpc>
                <a:spcPct val="80000"/>
              </a:lnSpc>
              <a:buFont typeface="Monotype Sorts" charset="2"/>
              <a:buNone/>
              <a:tabLst>
                <a:tab pos="0" algn="l"/>
              </a:tabLst>
            </a:pPr>
            <a:r>
              <a:rPr lang="en-US" altLang="en-US" sz="600"/>
              <a:t>	</a:t>
            </a:r>
          </a:p>
        </p:txBody>
      </p:sp>
      <p:grpSp>
        <p:nvGrpSpPr>
          <p:cNvPr id="97283" name="Group 4">
            <a:extLst>
              <a:ext uri="{FF2B5EF4-FFF2-40B4-BE49-F238E27FC236}">
                <a16:creationId xmlns:a16="http://schemas.microsoft.com/office/drawing/2014/main" id="{5B81FA0E-4A9F-64E8-7735-11C8B072C00D}"/>
              </a:ext>
            </a:extLst>
          </p:cNvPr>
          <p:cNvGrpSpPr>
            <a:grpSpLocks/>
          </p:cNvGrpSpPr>
          <p:nvPr/>
        </p:nvGrpSpPr>
        <p:grpSpPr bwMode="auto">
          <a:xfrm>
            <a:off x="914400" y="1600200"/>
            <a:ext cx="7315200" cy="2370138"/>
            <a:chOff x="528" y="1680"/>
            <a:chExt cx="4992" cy="1493"/>
          </a:xfrm>
        </p:grpSpPr>
        <p:sp>
          <p:nvSpPr>
            <p:cNvPr id="97285" name="Rectangle 5">
              <a:extLst>
                <a:ext uri="{FF2B5EF4-FFF2-40B4-BE49-F238E27FC236}">
                  <a16:creationId xmlns:a16="http://schemas.microsoft.com/office/drawing/2014/main" id="{A3BFA80D-1848-C8B0-F009-121BA6657890}"/>
                </a:ext>
              </a:extLst>
            </p:cNvPr>
            <p:cNvSpPr>
              <a:spLocks noChangeArrowheads="1"/>
            </p:cNvSpPr>
            <p:nvPr/>
          </p:nvSpPr>
          <p:spPr bwMode="auto">
            <a:xfrm>
              <a:off x="2208" y="1872"/>
              <a:ext cx="1296" cy="76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97286" name="Line 6">
              <a:extLst>
                <a:ext uri="{FF2B5EF4-FFF2-40B4-BE49-F238E27FC236}">
                  <a16:creationId xmlns:a16="http://schemas.microsoft.com/office/drawing/2014/main" id="{1D05A76E-4D75-619B-025C-0194D753F9CA}"/>
                </a:ext>
              </a:extLst>
            </p:cNvPr>
            <p:cNvSpPr>
              <a:spLocks noChangeShapeType="1"/>
            </p:cNvSpPr>
            <p:nvPr/>
          </p:nvSpPr>
          <p:spPr bwMode="auto">
            <a:xfrm>
              <a:off x="1536" y="2016"/>
              <a:ext cx="672"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MY"/>
            </a:p>
          </p:txBody>
        </p:sp>
        <p:sp>
          <p:nvSpPr>
            <p:cNvPr id="97287" name="Line 7">
              <a:extLst>
                <a:ext uri="{FF2B5EF4-FFF2-40B4-BE49-F238E27FC236}">
                  <a16:creationId xmlns:a16="http://schemas.microsoft.com/office/drawing/2014/main" id="{68AB1AB1-4274-D601-E0E7-B7DE390C34CC}"/>
                </a:ext>
              </a:extLst>
            </p:cNvPr>
            <p:cNvSpPr>
              <a:spLocks noChangeShapeType="1"/>
            </p:cNvSpPr>
            <p:nvPr/>
          </p:nvSpPr>
          <p:spPr bwMode="auto">
            <a:xfrm>
              <a:off x="1536" y="2448"/>
              <a:ext cx="672"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MY"/>
            </a:p>
          </p:txBody>
        </p:sp>
        <p:sp>
          <p:nvSpPr>
            <p:cNvPr id="97288" name="Line 8">
              <a:extLst>
                <a:ext uri="{FF2B5EF4-FFF2-40B4-BE49-F238E27FC236}">
                  <a16:creationId xmlns:a16="http://schemas.microsoft.com/office/drawing/2014/main" id="{F094576B-EAA3-3BD0-9C46-140484259817}"/>
                </a:ext>
              </a:extLst>
            </p:cNvPr>
            <p:cNvSpPr>
              <a:spLocks noChangeShapeType="1"/>
            </p:cNvSpPr>
            <p:nvPr/>
          </p:nvSpPr>
          <p:spPr bwMode="auto">
            <a:xfrm>
              <a:off x="3504" y="2208"/>
              <a:ext cx="528"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MY"/>
            </a:p>
          </p:txBody>
        </p:sp>
        <p:sp>
          <p:nvSpPr>
            <p:cNvPr id="97289" name="Text Box 9">
              <a:extLst>
                <a:ext uri="{FF2B5EF4-FFF2-40B4-BE49-F238E27FC236}">
                  <a16:creationId xmlns:a16="http://schemas.microsoft.com/office/drawing/2014/main" id="{A9DC22F9-F623-5689-D1D1-D29D1A4910E3}"/>
                </a:ext>
              </a:extLst>
            </p:cNvPr>
            <p:cNvSpPr txBox="1">
              <a:spLocks noChangeArrowheads="1"/>
            </p:cNvSpPr>
            <p:nvPr/>
          </p:nvSpPr>
          <p:spPr bwMode="auto">
            <a:xfrm>
              <a:off x="528" y="1680"/>
              <a:ext cx="1196" cy="1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600" baseline="0">
                  <a:latin typeface="Comic Sans MS" panose="030F0702030302020204" pitchFamily="66" charset="0"/>
                </a:rPr>
                <a:t>95 mole % CH4</a:t>
              </a:r>
            </a:p>
            <a:p>
              <a:pPr>
                <a:spcBef>
                  <a:spcPct val="0"/>
                </a:spcBef>
                <a:buClrTx/>
                <a:buFontTx/>
                <a:buNone/>
              </a:pPr>
              <a:r>
                <a:rPr lang="en-US" altLang="en-US" sz="1600" baseline="0">
                  <a:latin typeface="Comic Sans MS" panose="030F0702030302020204" pitchFamily="66" charset="0"/>
                </a:rPr>
                <a:t>2 mole % C3H8</a:t>
              </a:r>
            </a:p>
            <a:p>
              <a:pPr>
                <a:spcBef>
                  <a:spcPct val="0"/>
                </a:spcBef>
                <a:buClrTx/>
                <a:buFontTx/>
                <a:buNone/>
              </a:pPr>
              <a:r>
                <a:rPr lang="en-US" altLang="en-US" sz="1600" baseline="0">
                  <a:latin typeface="Comic Sans MS" panose="030F0702030302020204" pitchFamily="66" charset="0"/>
                </a:rPr>
                <a:t>3 mole % N2</a:t>
              </a:r>
            </a:p>
            <a:p>
              <a:pPr>
                <a:spcBef>
                  <a:spcPct val="0"/>
                </a:spcBef>
                <a:buClrTx/>
                <a:buFontTx/>
                <a:buNone/>
              </a:pPr>
              <a:endParaRPr lang="en-US" altLang="en-US" sz="1600" baseline="0">
                <a:latin typeface="Comic Sans MS" panose="030F0702030302020204" pitchFamily="66" charset="0"/>
              </a:endParaRPr>
            </a:p>
            <a:p>
              <a:pPr>
                <a:spcBef>
                  <a:spcPct val="0"/>
                </a:spcBef>
                <a:buClrTx/>
                <a:buFontTx/>
                <a:buNone/>
              </a:pPr>
              <a:r>
                <a:rPr lang="en-US" altLang="en-US" sz="1600" baseline="0">
                  <a:latin typeface="Comic Sans MS" panose="030F0702030302020204" pitchFamily="66" charset="0"/>
                </a:rPr>
                <a:t>no mol Air</a:t>
              </a:r>
            </a:p>
            <a:p>
              <a:pPr>
                <a:spcBef>
                  <a:spcPct val="0"/>
                </a:spcBef>
                <a:buClrTx/>
                <a:buFontTx/>
                <a:buNone/>
              </a:pPr>
              <a:r>
                <a:rPr lang="en-US" altLang="en-US" sz="1600" baseline="0">
                  <a:latin typeface="Comic Sans MS" panose="030F0702030302020204" pitchFamily="66" charset="0"/>
                </a:rPr>
                <a:t>    21 mole % O2</a:t>
              </a:r>
            </a:p>
            <a:p>
              <a:pPr>
                <a:spcBef>
                  <a:spcPct val="0"/>
                </a:spcBef>
                <a:buClrTx/>
                <a:buFontTx/>
                <a:buNone/>
              </a:pPr>
              <a:r>
                <a:rPr lang="en-US" altLang="en-US" sz="1600" baseline="0">
                  <a:latin typeface="Comic Sans MS" panose="030F0702030302020204" pitchFamily="66" charset="0"/>
                </a:rPr>
                <a:t>    79 mole % N2</a:t>
              </a:r>
            </a:p>
            <a:p>
              <a:pPr>
                <a:spcBef>
                  <a:spcPct val="0"/>
                </a:spcBef>
                <a:buClrTx/>
                <a:buFontTx/>
                <a:buNone/>
              </a:pPr>
              <a:r>
                <a:rPr lang="en-US" altLang="en-US" sz="1600" baseline="0">
                  <a:latin typeface="Comic Sans MS" panose="030F0702030302020204" pitchFamily="66" charset="0"/>
                </a:rPr>
                <a:t>30% excess</a:t>
              </a:r>
            </a:p>
            <a:p>
              <a:pPr>
                <a:spcBef>
                  <a:spcPct val="0"/>
                </a:spcBef>
                <a:buClrTx/>
                <a:buFontTx/>
                <a:buNone/>
              </a:pPr>
              <a:endParaRPr lang="en-US" altLang="en-US" sz="2000" baseline="0"/>
            </a:p>
          </p:txBody>
        </p:sp>
        <p:sp>
          <p:nvSpPr>
            <p:cNvPr id="97290" name="Rectangle 10">
              <a:extLst>
                <a:ext uri="{FF2B5EF4-FFF2-40B4-BE49-F238E27FC236}">
                  <a16:creationId xmlns:a16="http://schemas.microsoft.com/office/drawing/2014/main" id="{31FD7937-B33C-FC76-FD7A-C114F1A7F269}"/>
                </a:ext>
              </a:extLst>
            </p:cNvPr>
            <p:cNvSpPr>
              <a:spLocks noChangeArrowheads="1"/>
            </p:cNvSpPr>
            <p:nvPr/>
          </p:nvSpPr>
          <p:spPr bwMode="auto">
            <a:xfrm>
              <a:off x="4080" y="1776"/>
              <a:ext cx="1440" cy="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600" baseline="0">
                  <a:latin typeface="Comic Sans MS" panose="030F0702030302020204" pitchFamily="66" charset="0"/>
                </a:rPr>
                <a:t>n1 mol CO2</a:t>
              </a:r>
            </a:p>
            <a:p>
              <a:pPr>
                <a:spcBef>
                  <a:spcPct val="0"/>
                </a:spcBef>
                <a:buClrTx/>
                <a:buFontTx/>
                <a:buNone/>
              </a:pPr>
              <a:r>
                <a:rPr lang="en-US" altLang="en-US" sz="1600" baseline="0">
                  <a:latin typeface="Comic Sans MS" panose="030F0702030302020204" pitchFamily="66" charset="0"/>
                </a:rPr>
                <a:t>n2 mol H2O</a:t>
              </a:r>
            </a:p>
            <a:p>
              <a:pPr>
                <a:spcBef>
                  <a:spcPct val="0"/>
                </a:spcBef>
                <a:buClrTx/>
                <a:buFontTx/>
                <a:buNone/>
              </a:pPr>
              <a:r>
                <a:rPr lang="en-US" altLang="en-US" sz="1600" baseline="0">
                  <a:latin typeface="Comic Sans MS" panose="030F0702030302020204" pitchFamily="66" charset="0"/>
                </a:rPr>
                <a:t>n3 mol  O2</a:t>
              </a:r>
            </a:p>
            <a:p>
              <a:pPr>
                <a:spcBef>
                  <a:spcPct val="0"/>
                </a:spcBef>
                <a:buClrTx/>
                <a:buFontTx/>
                <a:buNone/>
              </a:pPr>
              <a:r>
                <a:rPr lang="en-US" altLang="en-US" sz="1600" baseline="0">
                  <a:latin typeface="Comic Sans MS" panose="030F0702030302020204" pitchFamily="66" charset="0"/>
                </a:rPr>
                <a:t>n4 mol  N2</a:t>
              </a:r>
            </a:p>
            <a:p>
              <a:pPr>
                <a:spcBef>
                  <a:spcPct val="0"/>
                </a:spcBef>
                <a:buClrTx/>
                <a:buFontTx/>
                <a:buNone/>
              </a:pPr>
              <a:endParaRPr lang="en-US" altLang="en-US" sz="1600" baseline="-25000">
                <a:latin typeface="Comic Sans MS" panose="030F0702030302020204" pitchFamily="66" charset="0"/>
              </a:endParaRPr>
            </a:p>
          </p:txBody>
        </p:sp>
      </p:grpSp>
      <p:sp>
        <p:nvSpPr>
          <p:cNvPr id="12" name="Rectangle 3">
            <a:extLst>
              <a:ext uri="{FF2B5EF4-FFF2-40B4-BE49-F238E27FC236}">
                <a16:creationId xmlns:a16="http://schemas.microsoft.com/office/drawing/2014/main" id="{8B3A34B6-9944-CB98-5649-11356958B143}"/>
              </a:ext>
            </a:extLst>
          </p:cNvPr>
          <p:cNvSpPr txBox="1">
            <a:spLocks noChangeArrowheads="1"/>
          </p:cNvSpPr>
          <p:nvPr/>
        </p:nvSpPr>
        <p:spPr bwMode="auto">
          <a:xfrm>
            <a:off x="990600" y="457200"/>
            <a:ext cx="6934200" cy="609600"/>
          </a:xfrm>
          <a:prstGeom prst="rect">
            <a:avLst/>
          </a:prstGeom>
          <a:noFill/>
          <a:ln w="9525">
            <a:noFill/>
            <a:miter lim="800000"/>
            <a:headEnd/>
            <a:tailEnd/>
          </a:ln>
        </p:spPr>
        <p:txBody>
          <a:bodyPr lIns="90487" tIns="44450" rIns="90487" bIns="44450" anchor="b"/>
          <a:lstStyle/>
          <a:p>
            <a:pPr algn="ctr">
              <a:defRPr/>
            </a:pPr>
            <a:r>
              <a:rPr lang="en-US" sz="2400" b="1" kern="0" baseline="0" dirty="0">
                <a:solidFill>
                  <a:schemeClr val="tx2"/>
                </a:solidFill>
                <a:latin typeface="+mj-lt"/>
                <a:ea typeface="+mj-ea"/>
                <a:cs typeface="+mj-cs"/>
              </a:rPr>
              <a:t>Solution to Example 5</a:t>
            </a:r>
          </a:p>
        </p:txBody>
      </p: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F8711728-69D7-D513-7F1B-3A64165CD4DE}"/>
              </a:ext>
            </a:extLst>
          </p:cNvPr>
          <p:cNvSpPr>
            <a:spLocks noGrp="1" noChangeAspect="1" noChangeArrowheads="1"/>
          </p:cNvSpPr>
          <p:nvPr>
            <p:ph type="body" idx="1"/>
          </p:nvPr>
        </p:nvSpPr>
        <p:spPr>
          <a:xfrm>
            <a:off x="0" y="457200"/>
            <a:ext cx="9144000" cy="4419600"/>
          </a:xfrm>
        </p:spPr>
        <p:txBody>
          <a:bodyPr lIns="91440" tIns="45720" rIns="91440" bIns="45720"/>
          <a:lstStyle/>
          <a:p>
            <a:pPr marL="0" indent="0">
              <a:buFont typeface="Monotype Sorts" charset="2"/>
              <a:buNone/>
              <a:tabLst>
                <a:tab pos="0" algn="l"/>
              </a:tabLst>
            </a:pPr>
            <a:r>
              <a:rPr lang="en-US" altLang="en-US" sz="1800">
                <a:latin typeface="Comic Sans MS" panose="030F0702030302020204" pitchFamily="66" charset="0"/>
              </a:rPr>
              <a:t>Basis :  100 mol of fuel mixture</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r>
              <a:rPr lang="en-US" altLang="en-US" sz="1800">
                <a:latin typeface="Comic Sans MS" panose="030F0702030302020204" pitchFamily="66" charset="0"/>
              </a:rPr>
              <a:t>Atomic balance method ( INPUT = OUTPUT)</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r>
              <a:rPr lang="en-US" altLang="en-US" sz="1800">
                <a:solidFill>
                  <a:srgbClr val="FF0000"/>
                </a:solidFill>
                <a:latin typeface="Comic Sans MS" panose="030F0702030302020204" pitchFamily="66" charset="0"/>
              </a:rPr>
              <a:t>Strategy : Solve the unknowns from the given information</a:t>
            </a:r>
            <a:r>
              <a:rPr lang="en-US" altLang="en-US" sz="1800">
                <a:solidFill>
                  <a:schemeClr val="accent1"/>
                </a:solidFill>
                <a:latin typeface="Comic Sans MS" panose="030F0702030302020204" pitchFamily="66" charset="0"/>
              </a:rPr>
              <a:t>.</a:t>
            </a: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r>
              <a:rPr lang="en-US" altLang="en-US" sz="1800" u="sng">
                <a:latin typeface="Comic Sans MS" panose="030F0702030302020204" pitchFamily="66" charset="0"/>
              </a:rPr>
              <a:t>n</a:t>
            </a:r>
            <a:r>
              <a:rPr lang="en-US" altLang="en-US" sz="1800" u="sng" baseline="-25000">
                <a:latin typeface="Comic Sans MS" panose="030F0702030302020204" pitchFamily="66" charset="0"/>
              </a:rPr>
              <a:t>o</a:t>
            </a:r>
            <a:r>
              <a:rPr lang="en-US" altLang="en-US" sz="1800" u="sng">
                <a:latin typeface="Comic Sans MS" panose="030F0702030302020204" pitchFamily="66" charset="0"/>
              </a:rPr>
              <a:t> mol Air (30% Excess)</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r>
              <a:rPr lang="en-US" altLang="en-US" sz="1800" u="sng">
                <a:latin typeface="Comic Sans MS" panose="030F0702030302020204" pitchFamily="66" charset="0"/>
              </a:rPr>
              <a:t>Nitrogen balance</a:t>
            </a:r>
            <a:r>
              <a:rPr lang="en-US" altLang="en-US" sz="1800">
                <a:latin typeface="Comic Sans MS" panose="030F0702030302020204" pitchFamily="66" charset="0"/>
              </a:rPr>
              <a:t>  (output = Input )</a:t>
            </a:r>
            <a:endParaRPr lang="en-US" altLang="en-US" sz="2800">
              <a:latin typeface="Comic Sans MS" panose="030F0702030302020204" pitchFamily="66" charset="0"/>
            </a:endParaRPr>
          </a:p>
          <a:p>
            <a:pPr marL="0" indent="0">
              <a:buFont typeface="Monotype Sorts" charset="2"/>
              <a:buNone/>
              <a:tabLst>
                <a:tab pos="0" algn="l"/>
              </a:tabLst>
            </a:pPr>
            <a:endParaRPr lang="en-US" altLang="en-US" sz="2800">
              <a:latin typeface="Comic Sans MS" panose="030F0702030302020204" pitchFamily="66" charset="0"/>
            </a:endParaRPr>
          </a:p>
          <a:p>
            <a:pPr marL="0" indent="0">
              <a:lnSpc>
                <a:spcPct val="80000"/>
              </a:lnSpc>
              <a:buFont typeface="Monotype Sorts" charset="2"/>
              <a:buNone/>
              <a:tabLst>
                <a:tab pos="0" algn="l"/>
              </a:tabLst>
            </a:pPr>
            <a:endParaRPr lang="en-US" altLang="en-US" sz="1800"/>
          </a:p>
        </p:txBody>
      </p:sp>
      <p:graphicFrame>
        <p:nvGraphicFramePr>
          <p:cNvPr id="459787" name="Object 11">
            <a:extLst>
              <a:ext uri="{FF2B5EF4-FFF2-40B4-BE49-F238E27FC236}">
                <a16:creationId xmlns:a16="http://schemas.microsoft.com/office/drawing/2014/main" id="{F02D6B84-D8D7-94DC-0AE2-09C135DE15A5}"/>
              </a:ext>
            </a:extLst>
          </p:cNvPr>
          <p:cNvGraphicFramePr>
            <a:graphicFrameLocks noChangeAspect="1"/>
          </p:cNvGraphicFramePr>
          <p:nvPr/>
        </p:nvGraphicFramePr>
        <p:xfrm>
          <a:off x="457200" y="2971800"/>
          <a:ext cx="7832725" cy="1624013"/>
        </p:xfrm>
        <a:graphic>
          <a:graphicData uri="http://schemas.openxmlformats.org/presentationml/2006/ole">
            <mc:AlternateContent xmlns:mc="http://schemas.openxmlformats.org/markup-compatibility/2006">
              <mc:Choice xmlns:v="urn:schemas-microsoft-com:vml" Requires="v">
                <p:oleObj name="Equation" r:id="rId3" imgW="4940300" imgH="965200" progId="Equation.3">
                  <p:embed/>
                </p:oleObj>
              </mc:Choice>
              <mc:Fallback>
                <p:oleObj name="Equation" r:id="rId3" imgW="4940300" imgH="965200" progId="Equation.3">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971800"/>
                        <a:ext cx="7832725" cy="1624013"/>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9788" name="Object 12">
            <a:extLst>
              <a:ext uri="{FF2B5EF4-FFF2-40B4-BE49-F238E27FC236}">
                <a16:creationId xmlns:a16="http://schemas.microsoft.com/office/drawing/2014/main" id="{7D4F55EC-F13C-DEAD-DBBB-9576D825BED7}"/>
              </a:ext>
            </a:extLst>
          </p:cNvPr>
          <p:cNvGraphicFramePr>
            <a:graphicFrameLocks noChangeAspect="1"/>
          </p:cNvGraphicFramePr>
          <p:nvPr/>
        </p:nvGraphicFramePr>
        <p:xfrm>
          <a:off x="533400" y="5562600"/>
          <a:ext cx="7862888" cy="857250"/>
        </p:xfrm>
        <a:graphic>
          <a:graphicData uri="http://schemas.openxmlformats.org/presentationml/2006/ole">
            <mc:AlternateContent xmlns:mc="http://schemas.openxmlformats.org/markup-compatibility/2006">
              <mc:Choice xmlns:v="urn:schemas-microsoft-com:vml" Requires="v">
                <p:oleObj name="Equation" r:id="rId5" imgW="4686300" imgH="482600" progId="Equation.3">
                  <p:embed/>
                </p:oleObj>
              </mc:Choice>
              <mc:Fallback>
                <p:oleObj name="Equation" r:id="rId5" imgW="4686300" imgH="482600" progId="Equation.3">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5562600"/>
                        <a:ext cx="7862888" cy="85725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59791" name="Rectangle 15">
            <a:extLst>
              <a:ext uri="{FF2B5EF4-FFF2-40B4-BE49-F238E27FC236}">
                <a16:creationId xmlns:a16="http://schemas.microsoft.com/office/drawing/2014/main" id="{8CA0F338-FBB4-BF40-E7D1-1B4550F40494}"/>
              </a:ext>
            </a:extLst>
          </p:cNvPr>
          <p:cNvSpPr>
            <a:spLocks noChangeArrowheads="1"/>
          </p:cNvSpPr>
          <p:nvPr/>
        </p:nvSpPr>
        <p:spPr bwMode="auto">
          <a:xfrm>
            <a:off x="762000" y="4572000"/>
            <a:ext cx="49863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400" baseline="0">
                <a:solidFill>
                  <a:srgbClr val="FF0000"/>
                </a:solidFill>
                <a:latin typeface="Comic Sans MS" panose="030F0702030302020204" pitchFamily="66" charset="0"/>
              </a:rPr>
              <a:t>Excess oxygen or air = 1 + fractional excess oxygen or air</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459787"/>
                                        </p:tgtEl>
                                        <p:attrNameLst>
                                          <p:attrName>style.visibility</p:attrName>
                                        </p:attrNameLst>
                                      </p:cBhvr>
                                      <p:to>
                                        <p:strVal val="visible"/>
                                      </p:to>
                                    </p:set>
                                    <p:anim calcmode="lin" valueType="num">
                                      <p:cBhvr>
                                        <p:cTn id="7" dur="1000" fill="hold"/>
                                        <p:tgtEl>
                                          <p:spTgt spid="459787"/>
                                        </p:tgtEl>
                                        <p:attrNameLst>
                                          <p:attrName>ppt_x</p:attrName>
                                        </p:attrNameLst>
                                      </p:cBhvr>
                                      <p:tavLst>
                                        <p:tav tm="0">
                                          <p:val>
                                            <p:strVal val="#ppt_x-.2"/>
                                          </p:val>
                                        </p:tav>
                                        <p:tav tm="100000">
                                          <p:val>
                                            <p:strVal val="#ppt_x"/>
                                          </p:val>
                                        </p:tav>
                                      </p:tavLst>
                                    </p:anim>
                                    <p:anim calcmode="lin" valueType="num">
                                      <p:cBhvr>
                                        <p:cTn id="8" dur="1000" fill="hold"/>
                                        <p:tgtEl>
                                          <p:spTgt spid="459787"/>
                                        </p:tgtEl>
                                        <p:attrNameLst>
                                          <p:attrName>ppt_y</p:attrName>
                                        </p:attrNameLst>
                                      </p:cBhvr>
                                      <p:tavLst>
                                        <p:tav tm="0">
                                          <p:val>
                                            <p:strVal val="#ppt_y"/>
                                          </p:val>
                                        </p:tav>
                                        <p:tav tm="100000">
                                          <p:val>
                                            <p:strVal val="#ppt_y"/>
                                          </p:val>
                                        </p:tav>
                                      </p:tavLst>
                                    </p:anim>
                                    <p:animEffect transition="in" filter="wipe(right)" prLst="gradientSize: 0.1">
                                      <p:cBhvr>
                                        <p:cTn id="9" dur="1000"/>
                                        <p:tgtEl>
                                          <p:spTgt spid="459787"/>
                                        </p:tgtEl>
                                      </p:cBhvr>
                                    </p:animEffect>
                                  </p:childTnLst>
                                </p:cTn>
                              </p:par>
                              <p:par>
                                <p:cTn id="10" presetID="29" presetClass="entr" presetSubtype="0" fill="hold" nodeType="withEffect">
                                  <p:stCondLst>
                                    <p:cond delay="0"/>
                                  </p:stCondLst>
                                  <p:childTnLst>
                                    <p:set>
                                      <p:cBhvr>
                                        <p:cTn id="11" dur="1" fill="hold">
                                          <p:stCondLst>
                                            <p:cond delay="0"/>
                                          </p:stCondLst>
                                        </p:cTn>
                                        <p:tgtEl>
                                          <p:spTgt spid="459791"/>
                                        </p:tgtEl>
                                        <p:attrNameLst>
                                          <p:attrName>style.visibility</p:attrName>
                                        </p:attrNameLst>
                                      </p:cBhvr>
                                      <p:to>
                                        <p:strVal val="visible"/>
                                      </p:to>
                                    </p:set>
                                    <p:anim calcmode="lin" valueType="num">
                                      <p:cBhvr>
                                        <p:cTn id="12" dur="1000" fill="hold"/>
                                        <p:tgtEl>
                                          <p:spTgt spid="459791"/>
                                        </p:tgtEl>
                                        <p:attrNameLst>
                                          <p:attrName>ppt_x</p:attrName>
                                        </p:attrNameLst>
                                      </p:cBhvr>
                                      <p:tavLst>
                                        <p:tav tm="0">
                                          <p:val>
                                            <p:strVal val="#ppt_x-.2"/>
                                          </p:val>
                                        </p:tav>
                                        <p:tav tm="100000">
                                          <p:val>
                                            <p:strVal val="#ppt_x"/>
                                          </p:val>
                                        </p:tav>
                                      </p:tavLst>
                                    </p:anim>
                                    <p:anim calcmode="lin" valueType="num">
                                      <p:cBhvr>
                                        <p:cTn id="13" dur="1000" fill="hold"/>
                                        <p:tgtEl>
                                          <p:spTgt spid="459791"/>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59791"/>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9" presetClass="entr" presetSubtype="0" fill="hold" nodeType="clickEffect">
                                  <p:stCondLst>
                                    <p:cond delay="0"/>
                                  </p:stCondLst>
                                  <p:childTnLst>
                                    <p:set>
                                      <p:cBhvr>
                                        <p:cTn id="18" dur="1" fill="hold">
                                          <p:stCondLst>
                                            <p:cond delay="0"/>
                                          </p:stCondLst>
                                        </p:cTn>
                                        <p:tgtEl>
                                          <p:spTgt spid="459788"/>
                                        </p:tgtEl>
                                        <p:attrNameLst>
                                          <p:attrName>style.visibility</p:attrName>
                                        </p:attrNameLst>
                                      </p:cBhvr>
                                      <p:to>
                                        <p:strVal val="visible"/>
                                      </p:to>
                                    </p:set>
                                    <p:anim calcmode="lin" valueType="num">
                                      <p:cBhvr>
                                        <p:cTn id="19" dur="1000" fill="hold"/>
                                        <p:tgtEl>
                                          <p:spTgt spid="459788"/>
                                        </p:tgtEl>
                                        <p:attrNameLst>
                                          <p:attrName>ppt_x</p:attrName>
                                        </p:attrNameLst>
                                      </p:cBhvr>
                                      <p:tavLst>
                                        <p:tav tm="0">
                                          <p:val>
                                            <p:strVal val="#ppt_x-.2"/>
                                          </p:val>
                                        </p:tav>
                                        <p:tav tm="100000">
                                          <p:val>
                                            <p:strVal val="#ppt_x"/>
                                          </p:val>
                                        </p:tav>
                                      </p:tavLst>
                                    </p:anim>
                                    <p:anim calcmode="lin" valueType="num">
                                      <p:cBhvr>
                                        <p:cTn id="20" dur="1000" fill="hold"/>
                                        <p:tgtEl>
                                          <p:spTgt spid="45978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597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9791"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33D1C38D-A847-C163-48F3-49E68D53B12F}"/>
              </a:ext>
            </a:extLst>
          </p:cNvPr>
          <p:cNvSpPr>
            <a:spLocks noGrp="1" noChangeAspect="1" noChangeArrowheads="1"/>
          </p:cNvSpPr>
          <p:nvPr>
            <p:ph type="body" idx="1"/>
          </p:nvPr>
        </p:nvSpPr>
        <p:spPr>
          <a:xfrm>
            <a:off x="773113" y="1295400"/>
            <a:ext cx="7808912" cy="4419600"/>
          </a:xfrm>
        </p:spPr>
        <p:txBody>
          <a:bodyPr lIns="91440" tIns="45720" rIns="91440" bIns="45720"/>
          <a:lstStyle/>
          <a:p>
            <a:pPr marL="0" indent="0" algn="ctr">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r>
              <a:rPr lang="en-US" altLang="en-US" sz="1800" u="sng">
                <a:latin typeface="Comic Sans MS" panose="030F0702030302020204" pitchFamily="66" charset="0"/>
              </a:rPr>
              <a:t>Atomic Carbon  balance</a:t>
            </a:r>
            <a:r>
              <a:rPr lang="en-US" altLang="en-US" sz="1800">
                <a:latin typeface="Comic Sans MS" panose="030F0702030302020204" pitchFamily="66" charset="0"/>
              </a:rPr>
              <a:t>  (Output = Input)</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r>
              <a:rPr lang="en-US" altLang="en-US" sz="1800" u="sng">
                <a:latin typeface="Comic Sans MS" panose="030F0702030302020204" pitchFamily="66" charset="0"/>
              </a:rPr>
              <a:t>Atomic Hydrogen  balance</a:t>
            </a:r>
            <a:r>
              <a:rPr lang="en-US" altLang="en-US" sz="1800">
                <a:latin typeface="Comic Sans MS" panose="030F0702030302020204" pitchFamily="66" charset="0"/>
              </a:rPr>
              <a:t>  (Output = Input)</a:t>
            </a:r>
          </a:p>
          <a:p>
            <a:pPr marL="0" indent="0">
              <a:buFont typeface="Monotype Sorts" charset="2"/>
              <a:buNone/>
              <a:tabLst>
                <a:tab pos="0" algn="l"/>
              </a:tabLst>
            </a:pPr>
            <a:endParaRPr lang="en-US" altLang="en-US" sz="2800">
              <a:latin typeface="Comic Sans MS" panose="030F0702030302020204" pitchFamily="66" charset="0"/>
            </a:endParaRPr>
          </a:p>
          <a:p>
            <a:pPr marL="0" indent="0">
              <a:lnSpc>
                <a:spcPct val="80000"/>
              </a:lnSpc>
              <a:buFont typeface="Monotype Sorts" charset="2"/>
              <a:buNone/>
              <a:tabLst>
                <a:tab pos="0" algn="l"/>
              </a:tabLst>
            </a:pPr>
            <a:endParaRPr lang="en-US" altLang="en-US" sz="1800"/>
          </a:p>
        </p:txBody>
      </p:sp>
      <p:graphicFrame>
        <p:nvGraphicFramePr>
          <p:cNvPr id="464900" name="Object 4">
            <a:extLst>
              <a:ext uri="{FF2B5EF4-FFF2-40B4-BE49-F238E27FC236}">
                <a16:creationId xmlns:a16="http://schemas.microsoft.com/office/drawing/2014/main" id="{9354199C-41B5-2DDA-DEB5-441B36EBC288}"/>
              </a:ext>
            </a:extLst>
          </p:cNvPr>
          <p:cNvGraphicFramePr>
            <a:graphicFrameLocks noChangeAspect="1"/>
          </p:cNvGraphicFramePr>
          <p:nvPr/>
        </p:nvGraphicFramePr>
        <p:xfrm>
          <a:off x="763588" y="2181225"/>
          <a:ext cx="7924800" cy="1108075"/>
        </p:xfrm>
        <a:graphic>
          <a:graphicData uri="http://schemas.openxmlformats.org/presentationml/2006/ole">
            <mc:AlternateContent xmlns:mc="http://schemas.openxmlformats.org/markup-compatibility/2006">
              <mc:Choice xmlns:v="urn:schemas-microsoft-com:vml" Requires="v">
                <p:oleObj name="Equation" r:id="rId3" imgW="4724400" imgH="622300" progId="Equation.3">
                  <p:embed/>
                </p:oleObj>
              </mc:Choice>
              <mc:Fallback>
                <p:oleObj name="Equation" r:id="rId3" imgW="4724400" imgH="622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588" y="2181225"/>
                        <a:ext cx="7924800" cy="11080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64902" name="Object 6">
            <a:extLst>
              <a:ext uri="{FF2B5EF4-FFF2-40B4-BE49-F238E27FC236}">
                <a16:creationId xmlns:a16="http://schemas.microsoft.com/office/drawing/2014/main" id="{B27A7D8C-4133-6F27-C4F2-034C38A3E34E}"/>
              </a:ext>
            </a:extLst>
          </p:cNvPr>
          <p:cNvGraphicFramePr>
            <a:graphicFrameLocks noChangeAspect="1"/>
          </p:cNvGraphicFramePr>
          <p:nvPr/>
        </p:nvGraphicFramePr>
        <p:xfrm>
          <a:off x="773113" y="4343400"/>
          <a:ext cx="8159750" cy="1108075"/>
        </p:xfrm>
        <a:graphic>
          <a:graphicData uri="http://schemas.openxmlformats.org/presentationml/2006/ole">
            <mc:AlternateContent xmlns:mc="http://schemas.openxmlformats.org/markup-compatibility/2006">
              <mc:Choice xmlns:v="urn:schemas-microsoft-com:vml" Requires="v">
                <p:oleObj name="Equation" r:id="rId5" imgW="4864100" imgH="622300" progId="Equation.3">
                  <p:embed/>
                </p:oleObj>
              </mc:Choice>
              <mc:Fallback>
                <p:oleObj name="Equation" r:id="rId5" imgW="4864100" imgH="6223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113" y="4343400"/>
                        <a:ext cx="8159750" cy="11080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464900"/>
                                        </p:tgtEl>
                                        <p:attrNameLst>
                                          <p:attrName>style.visibility</p:attrName>
                                        </p:attrNameLst>
                                      </p:cBhvr>
                                      <p:to>
                                        <p:strVal val="visible"/>
                                      </p:to>
                                    </p:set>
                                    <p:anim calcmode="lin" valueType="num">
                                      <p:cBhvr>
                                        <p:cTn id="7" dur="1000" fill="hold"/>
                                        <p:tgtEl>
                                          <p:spTgt spid="464900"/>
                                        </p:tgtEl>
                                        <p:attrNameLst>
                                          <p:attrName>ppt_x</p:attrName>
                                        </p:attrNameLst>
                                      </p:cBhvr>
                                      <p:tavLst>
                                        <p:tav tm="0">
                                          <p:val>
                                            <p:strVal val="#ppt_x-.2"/>
                                          </p:val>
                                        </p:tav>
                                        <p:tav tm="100000">
                                          <p:val>
                                            <p:strVal val="#ppt_x"/>
                                          </p:val>
                                        </p:tav>
                                      </p:tavLst>
                                    </p:anim>
                                    <p:anim calcmode="lin" valueType="num">
                                      <p:cBhvr>
                                        <p:cTn id="8" dur="1000" fill="hold"/>
                                        <p:tgtEl>
                                          <p:spTgt spid="464900"/>
                                        </p:tgtEl>
                                        <p:attrNameLst>
                                          <p:attrName>ppt_y</p:attrName>
                                        </p:attrNameLst>
                                      </p:cBhvr>
                                      <p:tavLst>
                                        <p:tav tm="0">
                                          <p:val>
                                            <p:strVal val="#ppt_y"/>
                                          </p:val>
                                        </p:tav>
                                        <p:tav tm="100000">
                                          <p:val>
                                            <p:strVal val="#ppt_y"/>
                                          </p:val>
                                        </p:tav>
                                      </p:tavLst>
                                    </p:anim>
                                    <p:animEffect transition="in" filter="wipe(right)" prLst="gradientSize: 0.1">
                                      <p:cBhvr>
                                        <p:cTn id="9" dur="1000"/>
                                        <p:tgtEl>
                                          <p:spTgt spid="46490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nodeType="clickEffect">
                                  <p:stCondLst>
                                    <p:cond delay="0"/>
                                  </p:stCondLst>
                                  <p:childTnLst>
                                    <p:set>
                                      <p:cBhvr>
                                        <p:cTn id="13" dur="1" fill="hold">
                                          <p:stCondLst>
                                            <p:cond delay="0"/>
                                          </p:stCondLst>
                                        </p:cTn>
                                        <p:tgtEl>
                                          <p:spTgt spid="464902"/>
                                        </p:tgtEl>
                                        <p:attrNameLst>
                                          <p:attrName>style.visibility</p:attrName>
                                        </p:attrNameLst>
                                      </p:cBhvr>
                                      <p:to>
                                        <p:strVal val="visible"/>
                                      </p:to>
                                    </p:set>
                                    <p:anim calcmode="lin" valueType="num">
                                      <p:cBhvr>
                                        <p:cTn id="14" dur="1000" fill="hold"/>
                                        <p:tgtEl>
                                          <p:spTgt spid="464902"/>
                                        </p:tgtEl>
                                        <p:attrNameLst>
                                          <p:attrName>ppt_x</p:attrName>
                                        </p:attrNameLst>
                                      </p:cBhvr>
                                      <p:tavLst>
                                        <p:tav tm="0">
                                          <p:val>
                                            <p:strVal val="#ppt_x-.2"/>
                                          </p:val>
                                        </p:tav>
                                        <p:tav tm="100000">
                                          <p:val>
                                            <p:strVal val="#ppt_x"/>
                                          </p:val>
                                        </p:tav>
                                      </p:tavLst>
                                    </p:anim>
                                    <p:anim calcmode="lin" valueType="num">
                                      <p:cBhvr>
                                        <p:cTn id="15" dur="1000" fill="hold"/>
                                        <p:tgtEl>
                                          <p:spTgt spid="464902"/>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64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B0D71ED4-8703-E2D9-DC00-42F5ACB698C3}"/>
              </a:ext>
            </a:extLst>
          </p:cNvPr>
          <p:cNvSpPr>
            <a:spLocks noGrp="1" noChangeAspect="1" noChangeArrowheads="1"/>
          </p:cNvSpPr>
          <p:nvPr>
            <p:ph type="body" idx="1"/>
          </p:nvPr>
        </p:nvSpPr>
        <p:spPr>
          <a:xfrm>
            <a:off x="773113" y="1295400"/>
            <a:ext cx="7808912" cy="4572000"/>
          </a:xfrm>
        </p:spPr>
        <p:txBody>
          <a:bodyPr lIns="91440" tIns="45720" rIns="91440" bIns="45720"/>
          <a:lstStyle/>
          <a:p>
            <a:pPr marL="0" indent="0">
              <a:lnSpc>
                <a:spcPct val="80000"/>
              </a:lnSpc>
              <a:buFont typeface="Monotype Sorts" charset="2"/>
              <a:buNone/>
              <a:tabLst>
                <a:tab pos="0" algn="l"/>
              </a:tabLst>
            </a:pPr>
            <a:r>
              <a:rPr lang="en-US" altLang="en-US" sz="2000" u="sng">
                <a:latin typeface="Comic Sans MS" panose="030F0702030302020204" pitchFamily="66" charset="0"/>
              </a:rPr>
              <a:t>Atomic Oxygen  balance</a:t>
            </a:r>
            <a:r>
              <a:rPr lang="en-US" altLang="en-US" sz="2000">
                <a:latin typeface="Comic Sans MS" panose="030F0702030302020204" pitchFamily="66" charset="0"/>
              </a:rPr>
              <a:t>  (Output = Input)</a:t>
            </a:r>
          </a:p>
          <a:p>
            <a:pPr marL="0" indent="0">
              <a:lnSpc>
                <a:spcPct val="80000"/>
              </a:lnSpc>
              <a:buFont typeface="Monotype Sorts" charset="2"/>
              <a:buNone/>
              <a:tabLst>
                <a:tab pos="0" algn="l"/>
              </a:tabLst>
            </a:pPr>
            <a:endParaRPr lang="en-US" altLang="en-US" sz="2000">
              <a:latin typeface="Comic Sans MS" panose="030F0702030302020204" pitchFamily="66" charset="0"/>
            </a:endParaRPr>
          </a:p>
          <a:p>
            <a:pPr marL="0" indent="0">
              <a:lnSpc>
                <a:spcPct val="80000"/>
              </a:lnSpc>
              <a:buFont typeface="Monotype Sorts" charset="2"/>
              <a:buNone/>
              <a:tabLst>
                <a:tab pos="0" algn="l"/>
              </a:tabLst>
            </a:pPr>
            <a:endParaRPr lang="en-US" altLang="en-US" sz="2000">
              <a:latin typeface="Comic Sans MS" panose="030F0702030302020204" pitchFamily="66" charset="0"/>
            </a:endParaRPr>
          </a:p>
          <a:p>
            <a:pPr marL="0" indent="0">
              <a:lnSpc>
                <a:spcPct val="80000"/>
              </a:lnSpc>
              <a:buFont typeface="Monotype Sorts" charset="2"/>
              <a:buNone/>
              <a:tabLst>
                <a:tab pos="0" algn="l"/>
              </a:tabLst>
            </a:pPr>
            <a:endParaRPr lang="en-US" altLang="en-US" sz="2000">
              <a:latin typeface="Comic Sans MS" panose="030F0702030302020204" pitchFamily="66" charset="0"/>
            </a:endParaRPr>
          </a:p>
          <a:p>
            <a:pPr marL="0" indent="0">
              <a:lnSpc>
                <a:spcPct val="80000"/>
              </a:lnSpc>
              <a:buFont typeface="Monotype Sorts" charset="2"/>
              <a:buNone/>
              <a:tabLst>
                <a:tab pos="0" algn="l"/>
              </a:tabLst>
            </a:pPr>
            <a:endParaRPr lang="en-US" altLang="en-US" sz="2000">
              <a:latin typeface="Comic Sans MS" panose="030F0702030302020204" pitchFamily="66" charset="0"/>
            </a:endParaRPr>
          </a:p>
          <a:p>
            <a:pPr marL="0" indent="0">
              <a:lnSpc>
                <a:spcPct val="80000"/>
              </a:lnSpc>
              <a:buFont typeface="Monotype Sorts" charset="2"/>
              <a:buNone/>
              <a:tabLst>
                <a:tab pos="0" algn="l"/>
              </a:tabLst>
            </a:pPr>
            <a:endParaRPr lang="en-US" altLang="en-US" sz="2000">
              <a:latin typeface="Comic Sans MS" panose="030F0702030302020204" pitchFamily="66" charset="0"/>
            </a:endParaRPr>
          </a:p>
          <a:p>
            <a:pPr marL="0" indent="0">
              <a:lnSpc>
                <a:spcPct val="80000"/>
              </a:lnSpc>
              <a:buFont typeface="Monotype Sorts" charset="2"/>
              <a:buNone/>
              <a:tabLst>
                <a:tab pos="0" algn="l"/>
              </a:tabLst>
            </a:pPr>
            <a:endParaRPr lang="en-US" altLang="en-US" sz="2000">
              <a:latin typeface="Comic Sans MS" panose="030F0702030302020204" pitchFamily="66" charset="0"/>
            </a:endParaRPr>
          </a:p>
          <a:p>
            <a:pPr marL="0" indent="0">
              <a:lnSpc>
                <a:spcPct val="80000"/>
              </a:lnSpc>
              <a:buFont typeface="Monotype Sorts" charset="2"/>
              <a:buNone/>
              <a:tabLst>
                <a:tab pos="0" algn="l"/>
              </a:tabLst>
            </a:pPr>
            <a:endParaRPr lang="en-US" altLang="en-US" sz="1800">
              <a:solidFill>
                <a:schemeClr val="accent1"/>
              </a:solidFill>
              <a:latin typeface="Comic Sans MS" panose="030F0702030302020204" pitchFamily="66" charset="0"/>
            </a:endParaRPr>
          </a:p>
          <a:p>
            <a:pPr marL="0" indent="0">
              <a:lnSpc>
                <a:spcPct val="80000"/>
              </a:lnSpc>
              <a:buFont typeface="Monotype Sorts" charset="2"/>
              <a:buNone/>
              <a:tabLst>
                <a:tab pos="0" algn="l"/>
              </a:tabLst>
            </a:pPr>
            <a:endParaRPr lang="en-US" altLang="en-US" sz="1800">
              <a:solidFill>
                <a:schemeClr val="accent1"/>
              </a:solidFill>
              <a:latin typeface="Comic Sans MS" panose="030F0702030302020204" pitchFamily="66" charset="0"/>
            </a:endParaRPr>
          </a:p>
          <a:p>
            <a:pPr marL="0" indent="0">
              <a:lnSpc>
                <a:spcPct val="80000"/>
              </a:lnSpc>
              <a:buFont typeface="Monotype Sorts" charset="2"/>
              <a:buNone/>
              <a:tabLst>
                <a:tab pos="0" algn="l"/>
              </a:tabLst>
            </a:pPr>
            <a:endParaRPr lang="en-US" altLang="en-US" sz="2000">
              <a:solidFill>
                <a:srgbClr val="0001FB"/>
              </a:solidFill>
            </a:endParaRPr>
          </a:p>
        </p:txBody>
      </p:sp>
      <p:graphicFrame>
        <p:nvGraphicFramePr>
          <p:cNvPr id="466949" name="Object 5">
            <a:extLst>
              <a:ext uri="{FF2B5EF4-FFF2-40B4-BE49-F238E27FC236}">
                <a16:creationId xmlns:a16="http://schemas.microsoft.com/office/drawing/2014/main" id="{558336A2-6C28-B455-0AEB-9FBF73DB1A64}"/>
              </a:ext>
            </a:extLst>
          </p:cNvPr>
          <p:cNvGraphicFramePr>
            <a:graphicFrameLocks noChangeAspect="1"/>
          </p:cNvGraphicFramePr>
          <p:nvPr/>
        </p:nvGraphicFramePr>
        <p:xfrm>
          <a:off x="703263" y="1828800"/>
          <a:ext cx="7948612" cy="1920875"/>
        </p:xfrm>
        <a:graphic>
          <a:graphicData uri="http://schemas.openxmlformats.org/presentationml/2006/ole">
            <mc:AlternateContent xmlns:mc="http://schemas.openxmlformats.org/markup-compatibility/2006">
              <mc:Choice xmlns:v="urn:schemas-microsoft-com:vml" Requires="v">
                <p:oleObj name="Equation" r:id="rId3" imgW="4737100" imgH="1079500" progId="Equation.3">
                  <p:embed/>
                </p:oleObj>
              </mc:Choice>
              <mc:Fallback>
                <p:oleObj name="Equation" r:id="rId3" imgW="4737100" imgH="10795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63" y="1828800"/>
                        <a:ext cx="7948612" cy="19208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466949"/>
                                        </p:tgtEl>
                                        <p:attrNameLst>
                                          <p:attrName>style.visibility</p:attrName>
                                        </p:attrNameLst>
                                      </p:cBhvr>
                                      <p:to>
                                        <p:strVal val="visible"/>
                                      </p:to>
                                    </p:set>
                                    <p:anim calcmode="lin" valueType="num">
                                      <p:cBhvr>
                                        <p:cTn id="7" dur="1000" fill="hold"/>
                                        <p:tgtEl>
                                          <p:spTgt spid="466949"/>
                                        </p:tgtEl>
                                        <p:attrNameLst>
                                          <p:attrName>ppt_x</p:attrName>
                                        </p:attrNameLst>
                                      </p:cBhvr>
                                      <p:tavLst>
                                        <p:tav tm="0">
                                          <p:val>
                                            <p:strVal val="#ppt_x-.2"/>
                                          </p:val>
                                        </p:tav>
                                        <p:tav tm="100000">
                                          <p:val>
                                            <p:strVal val="#ppt_x"/>
                                          </p:val>
                                        </p:tav>
                                      </p:tavLst>
                                    </p:anim>
                                    <p:anim calcmode="lin" valueType="num">
                                      <p:cBhvr>
                                        <p:cTn id="8" dur="1000" fill="hold"/>
                                        <p:tgtEl>
                                          <p:spTgt spid="466949"/>
                                        </p:tgtEl>
                                        <p:attrNameLst>
                                          <p:attrName>ppt_y</p:attrName>
                                        </p:attrNameLst>
                                      </p:cBhvr>
                                      <p:tavLst>
                                        <p:tav tm="0">
                                          <p:val>
                                            <p:strVal val="#ppt_y"/>
                                          </p:val>
                                        </p:tav>
                                        <p:tav tm="100000">
                                          <p:val>
                                            <p:strVal val="#ppt_y"/>
                                          </p:val>
                                        </p:tav>
                                      </p:tavLst>
                                    </p:anim>
                                    <p:animEffect transition="in" filter="wipe(right)" prLst="gradientSize: 0.1">
                                      <p:cBhvr>
                                        <p:cTn id="9" dur="1000"/>
                                        <p:tgtEl>
                                          <p:spTgt spid="4669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4F9DBFE-D86C-5EF6-2BA7-96208331F14A}"/>
              </a:ext>
            </a:extLst>
          </p:cNvPr>
          <p:cNvSpPr txBox="1">
            <a:spLocks noChangeArrowheads="1"/>
          </p:cNvSpPr>
          <p:nvPr/>
        </p:nvSpPr>
        <p:spPr bwMode="auto">
          <a:xfrm>
            <a:off x="533400" y="304800"/>
            <a:ext cx="7916863" cy="701675"/>
          </a:xfrm>
          <a:prstGeom prst="rect">
            <a:avLst/>
          </a:prstGeom>
          <a:solidFill>
            <a:schemeClr val="accent1"/>
          </a:solidFill>
          <a:ln w="9525">
            <a:solidFill>
              <a:schemeClr val="tx1"/>
            </a:solidFill>
            <a:miter lim="800000"/>
            <a:headEnd/>
            <a:tailEnd/>
          </a:ln>
        </p:spPr>
        <p:txBody>
          <a:bodyPr lIns="92075" tIns="46038" rIns="92075" bIns="46038" anchor="b"/>
          <a:lstStyle/>
          <a:p>
            <a:pPr algn="ctr">
              <a:defRPr/>
            </a:pPr>
            <a:r>
              <a:rPr lang="en-US" sz="3200" b="1" baseline="0" dirty="0"/>
              <a:t>Why Perform Combustion Analysis?</a:t>
            </a:r>
            <a:endParaRPr lang="en-US" sz="3200" b="1" i="1" kern="0" baseline="0" dirty="0">
              <a:solidFill>
                <a:schemeClr val="tx2"/>
              </a:solidFill>
              <a:latin typeface="+mj-lt"/>
              <a:ea typeface="+mj-ea"/>
              <a:cs typeface="+mj-cs"/>
            </a:endParaRPr>
          </a:p>
        </p:txBody>
      </p:sp>
      <p:pic>
        <p:nvPicPr>
          <p:cNvPr id="2" name="Picture 1">
            <a:extLst>
              <a:ext uri="{FF2B5EF4-FFF2-40B4-BE49-F238E27FC236}">
                <a16:creationId xmlns:a16="http://schemas.microsoft.com/office/drawing/2014/main" id="{CDCBACBE-B2DF-796F-40BD-0F28FD2579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649413"/>
            <a:ext cx="3956050" cy="466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3A2AE626-63CF-A8A2-E8FA-087E96A36C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676400"/>
            <a:ext cx="4625975"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5474" name="Slide Number Placeholder 5">
            <a:extLst>
              <a:ext uri="{FF2B5EF4-FFF2-40B4-BE49-F238E27FC236}">
                <a16:creationId xmlns:a16="http://schemas.microsoft.com/office/drawing/2014/main" id="{205F5DA5-E40B-4674-D7E9-625023334BB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1DB13233-2523-49B9-85BC-58F3E250B49A}" type="slidenum">
              <a:rPr lang="en-US" altLang="en-US" sz="1400" smtClean="0">
                <a:latin typeface="Arial" panose="020B0604020202020204" pitchFamily="34" charset="0"/>
              </a:rPr>
              <a:pPr>
                <a:spcBef>
                  <a:spcPct val="0"/>
                </a:spcBef>
                <a:buClrTx/>
                <a:buFontTx/>
                <a:buNone/>
              </a:pPr>
              <a:t>50</a:t>
            </a:fld>
            <a:endParaRPr lang="en-US" altLang="en-US" sz="1400">
              <a:latin typeface="Arial" panose="020B0604020202020204" pitchFamily="34" charset="0"/>
            </a:endParaRPr>
          </a:p>
        </p:txBody>
      </p:sp>
      <p:graphicFrame>
        <p:nvGraphicFramePr>
          <p:cNvPr id="105475" name="Object 2">
            <a:extLst>
              <a:ext uri="{FF2B5EF4-FFF2-40B4-BE49-F238E27FC236}">
                <a16:creationId xmlns:a16="http://schemas.microsoft.com/office/drawing/2014/main" id="{6220D0AC-4D76-B2E0-025E-99114BA796F0}"/>
              </a:ext>
            </a:extLst>
          </p:cNvPr>
          <p:cNvGraphicFramePr>
            <a:graphicFrameLocks noChangeAspect="1"/>
          </p:cNvGraphicFramePr>
          <p:nvPr/>
        </p:nvGraphicFramePr>
        <p:xfrm>
          <a:off x="96838" y="1752600"/>
          <a:ext cx="8361362" cy="2586038"/>
        </p:xfrm>
        <a:graphic>
          <a:graphicData uri="http://schemas.openxmlformats.org/presentationml/2006/ole">
            <mc:AlternateContent xmlns:mc="http://schemas.openxmlformats.org/markup-compatibility/2006">
              <mc:Choice xmlns:v="urn:schemas-microsoft-com:vml" Requires="v">
                <p:oleObj name="Worksheet" r:id="rId2" imgW="7955280" imgH="2461205" progId="Excel.Sheet.8">
                  <p:embed/>
                </p:oleObj>
              </mc:Choice>
              <mc:Fallback>
                <p:oleObj name="Worksheet" r:id="rId2" imgW="7955280" imgH="2461205" progId="Excel.Sheet.8">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8" y="1752600"/>
                        <a:ext cx="8361362"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05476" name="Picture 2">
            <a:extLst>
              <a:ext uri="{FF2B5EF4-FFF2-40B4-BE49-F238E27FC236}">
                <a16:creationId xmlns:a16="http://schemas.microsoft.com/office/drawing/2014/main" id="{45A400EC-34C0-768D-4FB2-12852C3BBA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1775" y="685800"/>
            <a:ext cx="121285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105477" name="TextBox 4">
            <a:extLst>
              <a:ext uri="{FF2B5EF4-FFF2-40B4-BE49-F238E27FC236}">
                <a16:creationId xmlns:a16="http://schemas.microsoft.com/office/drawing/2014/main" id="{FFE03CAD-83F0-AA17-8A59-0B49E9EC67D8}"/>
              </a:ext>
            </a:extLst>
          </p:cNvPr>
          <p:cNvSpPr txBox="1">
            <a:spLocks noChangeArrowheads="1"/>
          </p:cNvSpPr>
          <p:nvPr/>
        </p:nvSpPr>
        <p:spPr bwMode="auto">
          <a:xfrm>
            <a:off x="1600200" y="3276600"/>
            <a:ext cx="533400"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600" baseline="0"/>
              <a:t> 54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A8A6276A-2E58-02B0-E12F-D398D3F3FB26}"/>
              </a:ext>
            </a:extLst>
          </p:cNvPr>
          <p:cNvSpPr>
            <a:spLocks noGrp="1" noChangeAspect="1" noChangeArrowheads="1"/>
          </p:cNvSpPr>
          <p:nvPr>
            <p:ph type="body" idx="1"/>
          </p:nvPr>
        </p:nvSpPr>
        <p:spPr>
          <a:xfrm>
            <a:off x="457200" y="304800"/>
            <a:ext cx="7807325" cy="4419600"/>
          </a:xfrm>
        </p:spPr>
        <p:txBody>
          <a:bodyPr lIns="91440" tIns="45720" rIns="91440" bIns="45720"/>
          <a:lstStyle/>
          <a:p>
            <a:pPr marL="0" indent="0">
              <a:buFont typeface="Monotype Sorts" charset="2"/>
              <a:buNone/>
              <a:tabLst>
                <a:tab pos="0" algn="l"/>
              </a:tabLst>
            </a:pPr>
            <a:r>
              <a:rPr lang="en-US" altLang="en-US" sz="1800">
                <a:latin typeface="Comic Sans MS" panose="030F0702030302020204" pitchFamily="66" charset="0"/>
              </a:rPr>
              <a:t>Basis :  100 mol of fuel mixture</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r>
              <a:rPr lang="en-US" altLang="en-US" sz="1800">
                <a:latin typeface="Comic Sans MS" panose="030F0702030302020204" pitchFamily="66" charset="0"/>
              </a:rPr>
              <a:t>Molecular  balance method</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r>
              <a:rPr lang="en-US" altLang="en-US" sz="1800">
                <a:solidFill>
                  <a:srgbClr val="FF0000"/>
                </a:solidFill>
                <a:latin typeface="Comic Sans MS" panose="030F0702030302020204" pitchFamily="66" charset="0"/>
              </a:rPr>
              <a:t>Strategy : Solve the unknowns from the given information.</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r>
              <a:rPr lang="en-US" altLang="en-US" sz="1800" u="sng">
                <a:latin typeface="Comic Sans MS" panose="030F0702030302020204" pitchFamily="66" charset="0"/>
              </a:rPr>
              <a:t>n</a:t>
            </a:r>
            <a:r>
              <a:rPr lang="en-US" altLang="en-US" sz="1800" u="sng" baseline="-25000">
                <a:latin typeface="Comic Sans MS" panose="030F0702030302020204" pitchFamily="66" charset="0"/>
              </a:rPr>
              <a:t>o</a:t>
            </a:r>
            <a:r>
              <a:rPr lang="en-US" altLang="en-US" sz="1800" u="sng">
                <a:latin typeface="Comic Sans MS" panose="030F0702030302020204" pitchFamily="66" charset="0"/>
              </a:rPr>
              <a:t> mol Air (30% Excess)</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r>
              <a:rPr lang="en-US" altLang="en-US" sz="1800" u="sng">
                <a:latin typeface="Comic Sans MS" panose="030F0702030302020204" pitchFamily="66" charset="0"/>
              </a:rPr>
              <a:t>Nitrogen balance</a:t>
            </a:r>
            <a:r>
              <a:rPr lang="en-US" altLang="en-US" sz="1800">
                <a:latin typeface="Comic Sans MS" panose="030F0702030302020204" pitchFamily="66" charset="0"/>
              </a:rPr>
              <a:t>  (output + consumption = Input + generation )</a:t>
            </a:r>
            <a:endParaRPr lang="en-US" altLang="en-US" sz="2800">
              <a:latin typeface="Comic Sans MS" panose="030F0702030302020204" pitchFamily="66" charset="0"/>
            </a:endParaRPr>
          </a:p>
          <a:p>
            <a:pPr marL="0" indent="0">
              <a:buFont typeface="Monotype Sorts" charset="2"/>
              <a:buNone/>
              <a:tabLst>
                <a:tab pos="0" algn="l"/>
              </a:tabLst>
            </a:pPr>
            <a:endParaRPr lang="en-US" altLang="en-US" sz="2800">
              <a:latin typeface="Comic Sans MS" panose="030F0702030302020204" pitchFamily="66" charset="0"/>
            </a:endParaRPr>
          </a:p>
          <a:p>
            <a:pPr marL="0" indent="0">
              <a:lnSpc>
                <a:spcPct val="80000"/>
              </a:lnSpc>
              <a:buFont typeface="Monotype Sorts" charset="2"/>
              <a:buNone/>
              <a:tabLst>
                <a:tab pos="0" algn="l"/>
              </a:tabLst>
            </a:pPr>
            <a:endParaRPr lang="en-US" altLang="en-US" sz="1800"/>
          </a:p>
        </p:txBody>
      </p:sp>
      <p:graphicFrame>
        <p:nvGraphicFramePr>
          <p:cNvPr id="560132" name="Object 4">
            <a:extLst>
              <a:ext uri="{FF2B5EF4-FFF2-40B4-BE49-F238E27FC236}">
                <a16:creationId xmlns:a16="http://schemas.microsoft.com/office/drawing/2014/main" id="{2DF02DEE-0EA9-2F77-0D0B-D2DB4FCA03A2}"/>
              </a:ext>
            </a:extLst>
          </p:cNvPr>
          <p:cNvGraphicFramePr>
            <a:graphicFrameLocks noChangeAspect="1"/>
          </p:cNvGraphicFramePr>
          <p:nvPr/>
        </p:nvGraphicFramePr>
        <p:xfrm>
          <a:off x="457200" y="2819400"/>
          <a:ext cx="7832725" cy="1624013"/>
        </p:xfrm>
        <a:graphic>
          <a:graphicData uri="http://schemas.openxmlformats.org/presentationml/2006/ole">
            <mc:AlternateContent xmlns:mc="http://schemas.openxmlformats.org/markup-compatibility/2006">
              <mc:Choice xmlns:v="urn:schemas-microsoft-com:vml" Requires="v">
                <p:oleObj name="Equation" r:id="rId3" imgW="4940300" imgH="965200" progId="Equation.3">
                  <p:embed/>
                </p:oleObj>
              </mc:Choice>
              <mc:Fallback>
                <p:oleObj name="Equation" r:id="rId3" imgW="4940300" imgH="965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819400"/>
                        <a:ext cx="7832725" cy="1624013"/>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60133" name="Object 5">
            <a:extLst>
              <a:ext uri="{FF2B5EF4-FFF2-40B4-BE49-F238E27FC236}">
                <a16:creationId xmlns:a16="http://schemas.microsoft.com/office/drawing/2014/main" id="{B2EDEA78-3AA5-5D7B-D92C-5B75201AFB70}"/>
              </a:ext>
            </a:extLst>
          </p:cNvPr>
          <p:cNvGraphicFramePr>
            <a:graphicFrameLocks noChangeAspect="1"/>
          </p:cNvGraphicFramePr>
          <p:nvPr/>
        </p:nvGraphicFramePr>
        <p:xfrm>
          <a:off x="1143000" y="5486400"/>
          <a:ext cx="6521450" cy="811213"/>
        </p:xfrm>
        <a:graphic>
          <a:graphicData uri="http://schemas.openxmlformats.org/presentationml/2006/ole">
            <mc:AlternateContent xmlns:mc="http://schemas.openxmlformats.org/markup-compatibility/2006">
              <mc:Choice xmlns:v="urn:schemas-microsoft-com:vml" Requires="v">
                <p:oleObj name="Equation" r:id="rId5" imgW="3886200" imgH="457200" progId="Equation.3">
                  <p:embed/>
                </p:oleObj>
              </mc:Choice>
              <mc:Fallback>
                <p:oleObj name="Equation" r:id="rId5" imgW="3886200" imgH="4572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5486400"/>
                        <a:ext cx="6521450" cy="811213"/>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60134" name="Rectangle 6">
            <a:extLst>
              <a:ext uri="{FF2B5EF4-FFF2-40B4-BE49-F238E27FC236}">
                <a16:creationId xmlns:a16="http://schemas.microsoft.com/office/drawing/2014/main" id="{C796D73B-CFF7-CBC6-7215-8034D967EECD}"/>
              </a:ext>
            </a:extLst>
          </p:cNvPr>
          <p:cNvSpPr>
            <a:spLocks noChangeArrowheads="1"/>
          </p:cNvSpPr>
          <p:nvPr/>
        </p:nvSpPr>
        <p:spPr bwMode="auto">
          <a:xfrm>
            <a:off x="838200" y="4572000"/>
            <a:ext cx="49863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400" baseline="0">
                <a:solidFill>
                  <a:srgbClr val="FF0000"/>
                </a:solidFill>
                <a:latin typeface="Comic Sans MS" panose="030F0702030302020204" pitchFamily="66" charset="0"/>
              </a:rPr>
              <a:t>Excess oxygen or air = 1 + fractional excess oxygen or air</a:t>
            </a:r>
          </a:p>
        </p:txBody>
      </p:sp>
      <p:sp>
        <p:nvSpPr>
          <p:cNvPr id="106502" name="Line 7">
            <a:extLst>
              <a:ext uri="{FF2B5EF4-FFF2-40B4-BE49-F238E27FC236}">
                <a16:creationId xmlns:a16="http://schemas.microsoft.com/office/drawing/2014/main" id="{42BDAB0A-F25E-7831-9380-4A49973C6936}"/>
              </a:ext>
            </a:extLst>
          </p:cNvPr>
          <p:cNvSpPr>
            <a:spLocks noChangeShapeType="1"/>
          </p:cNvSpPr>
          <p:nvPr/>
        </p:nvSpPr>
        <p:spPr bwMode="auto">
          <a:xfrm>
            <a:off x="3516313" y="4800600"/>
            <a:ext cx="1336675" cy="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106503" name="Line 8">
            <a:extLst>
              <a:ext uri="{FF2B5EF4-FFF2-40B4-BE49-F238E27FC236}">
                <a16:creationId xmlns:a16="http://schemas.microsoft.com/office/drawing/2014/main" id="{53458655-FDB6-F65B-8220-539D41EA41FE}"/>
              </a:ext>
            </a:extLst>
          </p:cNvPr>
          <p:cNvSpPr>
            <a:spLocks noChangeShapeType="1"/>
          </p:cNvSpPr>
          <p:nvPr/>
        </p:nvSpPr>
        <p:spPr bwMode="auto">
          <a:xfrm>
            <a:off x="5767388" y="4800600"/>
            <a:ext cx="1125537" cy="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MY"/>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560132"/>
                                        </p:tgtEl>
                                        <p:attrNameLst>
                                          <p:attrName>style.visibility</p:attrName>
                                        </p:attrNameLst>
                                      </p:cBhvr>
                                      <p:to>
                                        <p:strVal val="visible"/>
                                      </p:to>
                                    </p:set>
                                    <p:anim calcmode="lin" valueType="num">
                                      <p:cBhvr>
                                        <p:cTn id="7" dur="1000" fill="hold"/>
                                        <p:tgtEl>
                                          <p:spTgt spid="560132"/>
                                        </p:tgtEl>
                                        <p:attrNameLst>
                                          <p:attrName>ppt_x</p:attrName>
                                        </p:attrNameLst>
                                      </p:cBhvr>
                                      <p:tavLst>
                                        <p:tav tm="0">
                                          <p:val>
                                            <p:strVal val="#ppt_x-.2"/>
                                          </p:val>
                                        </p:tav>
                                        <p:tav tm="100000">
                                          <p:val>
                                            <p:strVal val="#ppt_x"/>
                                          </p:val>
                                        </p:tav>
                                      </p:tavLst>
                                    </p:anim>
                                    <p:anim calcmode="lin" valueType="num">
                                      <p:cBhvr>
                                        <p:cTn id="8" dur="1000" fill="hold"/>
                                        <p:tgtEl>
                                          <p:spTgt spid="56013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60132"/>
                                        </p:tgtEl>
                                      </p:cBhvr>
                                    </p:animEffect>
                                  </p:childTnLst>
                                </p:cTn>
                              </p:par>
                              <p:par>
                                <p:cTn id="10" presetID="29" presetClass="entr" presetSubtype="0" fill="hold" nodeType="withEffect">
                                  <p:stCondLst>
                                    <p:cond delay="0"/>
                                  </p:stCondLst>
                                  <p:childTnLst>
                                    <p:set>
                                      <p:cBhvr>
                                        <p:cTn id="11" dur="1" fill="hold">
                                          <p:stCondLst>
                                            <p:cond delay="0"/>
                                          </p:stCondLst>
                                        </p:cTn>
                                        <p:tgtEl>
                                          <p:spTgt spid="560134"/>
                                        </p:tgtEl>
                                        <p:attrNameLst>
                                          <p:attrName>style.visibility</p:attrName>
                                        </p:attrNameLst>
                                      </p:cBhvr>
                                      <p:to>
                                        <p:strVal val="visible"/>
                                      </p:to>
                                    </p:set>
                                    <p:anim calcmode="lin" valueType="num">
                                      <p:cBhvr>
                                        <p:cTn id="12" dur="1000" fill="hold"/>
                                        <p:tgtEl>
                                          <p:spTgt spid="560134"/>
                                        </p:tgtEl>
                                        <p:attrNameLst>
                                          <p:attrName>ppt_x</p:attrName>
                                        </p:attrNameLst>
                                      </p:cBhvr>
                                      <p:tavLst>
                                        <p:tav tm="0">
                                          <p:val>
                                            <p:strVal val="#ppt_x-.2"/>
                                          </p:val>
                                        </p:tav>
                                        <p:tav tm="100000">
                                          <p:val>
                                            <p:strVal val="#ppt_x"/>
                                          </p:val>
                                        </p:tav>
                                      </p:tavLst>
                                    </p:anim>
                                    <p:anim calcmode="lin" valueType="num">
                                      <p:cBhvr>
                                        <p:cTn id="13" dur="1000" fill="hold"/>
                                        <p:tgtEl>
                                          <p:spTgt spid="56013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6013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9" presetClass="entr" presetSubtype="0" fill="hold" nodeType="clickEffect">
                                  <p:stCondLst>
                                    <p:cond delay="0"/>
                                  </p:stCondLst>
                                  <p:childTnLst>
                                    <p:set>
                                      <p:cBhvr>
                                        <p:cTn id="18" dur="1" fill="hold">
                                          <p:stCondLst>
                                            <p:cond delay="0"/>
                                          </p:stCondLst>
                                        </p:cTn>
                                        <p:tgtEl>
                                          <p:spTgt spid="560133"/>
                                        </p:tgtEl>
                                        <p:attrNameLst>
                                          <p:attrName>style.visibility</p:attrName>
                                        </p:attrNameLst>
                                      </p:cBhvr>
                                      <p:to>
                                        <p:strVal val="visible"/>
                                      </p:to>
                                    </p:set>
                                    <p:anim calcmode="lin" valueType="num">
                                      <p:cBhvr>
                                        <p:cTn id="19" dur="1000" fill="hold"/>
                                        <p:tgtEl>
                                          <p:spTgt spid="560133"/>
                                        </p:tgtEl>
                                        <p:attrNameLst>
                                          <p:attrName>ppt_x</p:attrName>
                                        </p:attrNameLst>
                                      </p:cBhvr>
                                      <p:tavLst>
                                        <p:tav tm="0">
                                          <p:val>
                                            <p:strVal val="#ppt_x-.2"/>
                                          </p:val>
                                        </p:tav>
                                        <p:tav tm="100000">
                                          <p:val>
                                            <p:strVal val="#ppt_x"/>
                                          </p:val>
                                        </p:tav>
                                      </p:tavLst>
                                    </p:anim>
                                    <p:anim calcmode="lin" valueType="num">
                                      <p:cBhvr>
                                        <p:cTn id="20" dur="1000" fill="hold"/>
                                        <p:tgtEl>
                                          <p:spTgt spid="560133"/>
                                        </p:tgtEl>
                                        <p:attrNameLst>
                                          <p:attrName>ppt_y</p:attrName>
                                        </p:attrNameLst>
                                      </p:cBhvr>
                                      <p:tavLst>
                                        <p:tav tm="0">
                                          <p:val>
                                            <p:strVal val="#ppt_y"/>
                                          </p:val>
                                        </p:tav>
                                        <p:tav tm="100000">
                                          <p:val>
                                            <p:strVal val="#ppt_y"/>
                                          </p:val>
                                        </p:tav>
                                      </p:tavLst>
                                    </p:anim>
                                    <p:animEffect transition="in" filter="wipe(right)" prLst="gradientSize: 0.1">
                                      <p:cBhvr>
                                        <p:cTn id="21" dur="1000"/>
                                        <p:tgtEl>
                                          <p:spTgt spid="560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0134"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BD6941DE-5296-8FBE-E6EF-F888EB95AD40}"/>
              </a:ext>
            </a:extLst>
          </p:cNvPr>
          <p:cNvSpPr>
            <a:spLocks noGrp="1" noChangeAspect="1" noChangeArrowheads="1"/>
          </p:cNvSpPr>
          <p:nvPr>
            <p:ph type="body" idx="1"/>
          </p:nvPr>
        </p:nvSpPr>
        <p:spPr>
          <a:xfrm>
            <a:off x="773113" y="1295400"/>
            <a:ext cx="7808912" cy="4419600"/>
          </a:xfrm>
        </p:spPr>
        <p:txBody>
          <a:bodyPr lIns="91440" tIns="45720" rIns="91440" bIns="45720"/>
          <a:lstStyle/>
          <a:p>
            <a:pPr marL="0" indent="0" algn="ctr">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r>
              <a:rPr lang="en-US" altLang="en-US" sz="1800" u="sng">
                <a:latin typeface="Comic Sans MS" panose="030F0702030302020204" pitchFamily="66" charset="0"/>
              </a:rPr>
              <a:t>CO</a:t>
            </a:r>
            <a:r>
              <a:rPr lang="en-US" altLang="en-US" sz="1800" u="sng" baseline="-25000">
                <a:latin typeface="Comic Sans MS" panose="030F0702030302020204" pitchFamily="66" charset="0"/>
              </a:rPr>
              <a:t>2 </a:t>
            </a:r>
            <a:r>
              <a:rPr lang="en-US" altLang="en-US" sz="1800" u="sng">
                <a:latin typeface="Comic Sans MS" panose="030F0702030302020204" pitchFamily="66" charset="0"/>
              </a:rPr>
              <a:t> balance</a:t>
            </a:r>
            <a:r>
              <a:rPr lang="en-US" altLang="en-US" sz="1800">
                <a:latin typeface="Comic Sans MS" panose="030F0702030302020204" pitchFamily="66" charset="0"/>
              </a:rPr>
              <a:t>  (Output + consumption = Input + generation)</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a:p>
            <a:pPr marL="0" indent="0">
              <a:buFont typeface="Monotype Sorts" charset="2"/>
              <a:buNone/>
              <a:tabLst>
                <a:tab pos="0" algn="l"/>
              </a:tabLst>
            </a:pPr>
            <a:r>
              <a:rPr lang="en-US" altLang="en-US" sz="1800" u="sng">
                <a:latin typeface="Comic Sans MS" panose="030F0702030302020204" pitchFamily="66" charset="0"/>
              </a:rPr>
              <a:t>H</a:t>
            </a:r>
            <a:r>
              <a:rPr lang="en-US" altLang="en-US" sz="1800" u="sng" baseline="-25000">
                <a:latin typeface="Comic Sans MS" panose="030F0702030302020204" pitchFamily="66" charset="0"/>
              </a:rPr>
              <a:t>2</a:t>
            </a:r>
            <a:r>
              <a:rPr lang="en-US" altLang="en-US" sz="1800" u="sng">
                <a:latin typeface="Comic Sans MS" panose="030F0702030302020204" pitchFamily="66" charset="0"/>
              </a:rPr>
              <a:t>O   balance</a:t>
            </a:r>
            <a:r>
              <a:rPr lang="en-US" altLang="en-US" sz="1800">
                <a:latin typeface="Comic Sans MS" panose="030F0702030302020204" pitchFamily="66" charset="0"/>
              </a:rPr>
              <a:t>  (Output + consumption = Input + generation)</a:t>
            </a:r>
          </a:p>
          <a:p>
            <a:pPr marL="0" indent="0">
              <a:buFont typeface="Monotype Sorts" charset="2"/>
              <a:buNone/>
              <a:tabLst>
                <a:tab pos="0" algn="l"/>
              </a:tabLst>
            </a:pPr>
            <a:endParaRPr lang="en-US" altLang="en-US" sz="2800">
              <a:latin typeface="Comic Sans MS" panose="030F0702030302020204" pitchFamily="66" charset="0"/>
            </a:endParaRPr>
          </a:p>
          <a:p>
            <a:pPr marL="0" indent="0">
              <a:lnSpc>
                <a:spcPct val="80000"/>
              </a:lnSpc>
              <a:buFont typeface="Monotype Sorts" charset="2"/>
              <a:buNone/>
              <a:tabLst>
                <a:tab pos="0" algn="l"/>
              </a:tabLst>
            </a:pPr>
            <a:endParaRPr lang="en-US" altLang="en-US" sz="1800"/>
          </a:p>
        </p:txBody>
      </p:sp>
      <p:graphicFrame>
        <p:nvGraphicFramePr>
          <p:cNvPr id="562180" name="Object 4">
            <a:extLst>
              <a:ext uri="{FF2B5EF4-FFF2-40B4-BE49-F238E27FC236}">
                <a16:creationId xmlns:a16="http://schemas.microsoft.com/office/drawing/2014/main" id="{A2DCDBE8-E5C3-D246-141E-8264A8EB001E}"/>
              </a:ext>
            </a:extLst>
          </p:cNvPr>
          <p:cNvGraphicFramePr>
            <a:graphicFrameLocks noChangeAspect="1"/>
          </p:cNvGraphicFramePr>
          <p:nvPr/>
        </p:nvGraphicFramePr>
        <p:xfrm>
          <a:off x="955675" y="2101850"/>
          <a:ext cx="7540625" cy="1266825"/>
        </p:xfrm>
        <a:graphic>
          <a:graphicData uri="http://schemas.openxmlformats.org/presentationml/2006/ole">
            <mc:AlternateContent xmlns:mc="http://schemas.openxmlformats.org/markup-compatibility/2006">
              <mc:Choice xmlns:v="urn:schemas-microsoft-com:vml" Requires="v">
                <p:oleObj name="Equation" r:id="rId3" imgW="4495800" imgH="711200" progId="Equation.3">
                  <p:embed/>
                </p:oleObj>
              </mc:Choice>
              <mc:Fallback>
                <p:oleObj name="Equation" r:id="rId3" imgW="4495800" imgH="711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5675" y="2101850"/>
                        <a:ext cx="7540625" cy="12668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62181" name="Object 5">
            <a:extLst>
              <a:ext uri="{FF2B5EF4-FFF2-40B4-BE49-F238E27FC236}">
                <a16:creationId xmlns:a16="http://schemas.microsoft.com/office/drawing/2014/main" id="{5351DB2C-4C43-4FBC-7DA3-7B021591425C}"/>
              </a:ext>
            </a:extLst>
          </p:cNvPr>
          <p:cNvGraphicFramePr>
            <a:graphicFrameLocks noChangeAspect="1"/>
          </p:cNvGraphicFramePr>
          <p:nvPr/>
        </p:nvGraphicFramePr>
        <p:xfrm>
          <a:off x="1060450" y="4264025"/>
          <a:ext cx="7583488" cy="1266825"/>
        </p:xfrm>
        <a:graphic>
          <a:graphicData uri="http://schemas.openxmlformats.org/presentationml/2006/ole">
            <mc:AlternateContent xmlns:mc="http://schemas.openxmlformats.org/markup-compatibility/2006">
              <mc:Choice xmlns:v="urn:schemas-microsoft-com:vml" Requires="v">
                <p:oleObj name="Equation" r:id="rId5" imgW="4521200" imgH="711200" progId="Equation.3">
                  <p:embed/>
                </p:oleObj>
              </mc:Choice>
              <mc:Fallback>
                <p:oleObj name="Equation" r:id="rId5" imgW="4521200" imgH="7112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0450" y="4264025"/>
                        <a:ext cx="7583488" cy="12668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8549" name="Line 6">
            <a:extLst>
              <a:ext uri="{FF2B5EF4-FFF2-40B4-BE49-F238E27FC236}">
                <a16:creationId xmlns:a16="http://schemas.microsoft.com/office/drawing/2014/main" id="{9D308E41-B9CB-25FD-5C1A-16DE35C0AEFB}"/>
              </a:ext>
            </a:extLst>
          </p:cNvPr>
          <p:cNvSpPr>
            <a:spLocks noChangeShapeType="1"/>
          </p:cNvSpPr>
          <p:nvPr/>
        </p:nvSpPr>
        <p:spPr bwMode="auto">
          <a:xfrm>
            <a:off x="4641850" y="1828800"/>
            <a:ext cx="563563" cy="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108550" name="Line 10">
            <a:extLst>
              <a:ext uri="{FF2B5EF4-FFF2-40B4-BE49-F238E27FC236}">
                <a16:creationId xmlns:a16="http://schemas.microsoft.com/office/drawing/2014/main" id="{FD07910B-E3D4-DABF-2182-BA71BD2BC634}"/>
              </a:ext>
            </a:extLst>
          </p:cNvPr>
          <p:cNvSpPr>
            <a:spLocks noChangeShapeType="1"/>
          </p:cNvSpPr>
          <p:nvPr/>
        </p:nvSpPr>
        <p:spPr bwMode="auto">
          <a:xfrm>
            <a:off x="4713288" y="3810000"/>
            <a:ext cx="561975" cy="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MY"/>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562180"/>
                                        </p:tgtEl>
                                        <p:attrNameLst>
                                          <p:attrName>style.visibility</p:attrName>
                                        </p:attrNameLst>
                                      </p:cBhvr>
                                      <p:to>
                                        <p:strVal val="visible"/>
                                      </p:to>
                                    </p:set>
                                    <p:anim calcmode="lin" valueType="num">
                                      <p:cBhvr>
                                        <p:cTn id="7" dur="1000" fill="hold"/>
                                        <p:tgtEl>
                                          <p:spTgt spid="562180"/>
                                        </p:tgtEl>
                                        <p:attrNameLst>
                                          <p:attrName>ppt_x</p:attrName>
                                        </p:attrNameLst>
                                      </p:cBhvr>
                                      <p:tavLst>
                                        <p:tav tm="0">
                                          <p:val>
                                            <p:strVal val="#ppt_x-.2"/>
                                          </p:val>
                                        </p:tav>
                                        <p:tav tm="100000">
                                          <p:val>
                                            <p:strVal val="#ppt_x"/>
                                          </p:val>
                                        </p:tav>
                                      </p:tavLst>
                                    </p:anim>
                                    <p:anim calcmode="lin" valueType="num">
                                      <p:cBhvr>
                                        <p:cTn id="8" dur="1000" fill="hold"/>
                                        <p:tgtEl>
                                          <p:spTgt spid="562180"/>
                                        </p:tgtEl>
                                        <p:attrNameLst>
                                          <p:attrName>ppt_y</p:attrName>
                                        </p:attrNameLst>
                                      </p:cBhvr>
                                      <p:tavLst>
                                        <p:tav tm="0">
                                          <p:val>
                                            <p:strVal val="#ppt_y"/>
                                          </p:val>
                                        </p:tav>
                                        <p:tav tm="100000">
                                          <p:val>
                                            <p:strVal val="#ppt_y"/>
                                          </p:val>
                                        </p:tav>
                                      </p:tavLst>
                                    </p:anim>
                                    <p:animEffect transition="in" filter="wipe(right)" prLst="gradientSize: 0.1">
                                      <p:cBhvr>
                                        <p:cTn id="9" dur="1000"/>
                                        <p:tgtEl>
                                          <p:spTgt spid="56218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nodeType="clickEffect">
                                  <p:stCondLst>
                                    <p:cond delay="0"/>
                                  </p:stCondLst>
                                  <p:childTnLst>
                                    <p:set>
                                      <p:cBhvr>
                                        <p:cTn id="13" dur="1" fill="hold">
                                          <p:stCondLst>
                                            <p:cond delay="0"/>
                                          </p:stCondLst>
                                        </p:cTn>
                                        <p:tgtEl>
                                          <p:spTgt spid="562181"/>
                                        </p:tgtEl>
                                        <p:attrNameLst>
                                          <p:attrName>style.visibility</p:attrName>
                                        </p:attrNameLst>
                                      </p:cBhvr>
                                      <p:to>
                                        <p:strVal val="visible"/>
                                      </p:to>
                                    </p:set>
                                    <p:anim calcmode="lin" valueType="num">
                                      <p:cBhvr>
                                        <p:cTn id="14" dur="1000" fill="hold"/>
                                        <p:tgtEl>
                                          <p:spTgt spid="562181"/>
                                        </p:tgtEl>
                                        <p:attrNameLst>
                                          <p:attrName>ppt_x</p:attrName>
                                        </p:attrNameLst>
                                      </p:cBhvr>
                                      <p:tavLst>
                                        <p:tav tm="0">
                                          <p:val>
                                            <p:strVal val="#ppt_x-.2"/>
                                          </p:val>
                                        </p:tav>
                                        <p:tav tm="100000">
                                          <p:val>
                                            <p:strVal val="#ppt_x"/>
                                          </p:val>
                                        </p:tav>
                                      </p:tavLst>
                                    </p:anim>
                                    <p:anim calcmode="lin" valueType="num">
                                      <p:cBhvr>
                                        <p:cTn id="15" dur="1000" fill="hold"/>
                                        <p:tgtEl>
                                          <p:spTgt spid="562181"/>
                                        </p:tgtEl>
                                        <p:attrNameLst>
                                          <p:attrName>ppt_y</p:attrName>
                                        </p:attrNameLst>
                                      </p:cBhvr>
                                      <p:tavLst>
                                        <p:tav tm="0">
                                          <p:val>
                                            <p:strVal val="#ppt_y"/>
                                          </p:val>
                                        </p:tav>
                                        <p:tav tm="100000">
                                          <p:val>
                                            <p:strVal val="#ppt_y"/>
                                          </p:val>
                                        </p:tav>
                                      </p:tavLst>
                                    </p:anim>
                                    <p:animEffect transition="in" filter="wipe(right)" prLst="gradientSize: 0.1">
                                      <p:cBhvr>
                                        <p:cTn id="16" dur="1000"/>
                                        <p:tgtEl>
                                          <p:spTgt spid="562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150DE43C-4E9E-4589-80E9-F41E54337C82}"/>
              </a:ext>
            </a:extLst>
          </p:cNvPr>
          <p:cNvSpPr>
            <a:spLocks noGrp="1" noChangeAspect="1" noChangeArrowheads="1"/>
          </p:cNvSpPr>
          <p:nvPr>
            <p:ph type="body" idx="1"/>
          </p:nvPr>
        </p:nvSpPr>
        <p:spPr>
          <a:xfrm>
            <a:off x="773113" y="1295400"/>
            <a:ext cx="7808912" cy="4572000"/>
          </a:xfrm>
        </p:spPr>
        <p:txBody>
          <a:bodyPr lIns="91440" tIns="45720" rIns="91440" bIns="45720"/>
          <a:lstStyle/>
          <a:p>
            <a:pPr marL="0" indent="0">
              <a:lnSpc>
                <a:spcPct val="80000"/>
              </a:lnSpc>
              <a:buFont typeface="Monotype Sorts" charset="2"/>
              <a:buNone/>
              <a:tabLst>
                <a:tab pos="0" algn="l"/>
              </a:tabLst>
            </a:pPr>
            <a:r>
              <a:rPr lang="en-US" altLang="en-US" sz="1800" u="sng">
                <a:latin typeface="Comic Sans MS" panose="030F0702030302020204" pitchFamily="66" charset="0"/>
              </a:rPr>
              <a:t>O</a:t>
            </a:r>
            <a:r>
              <a:rPr lang="en-US" altLang="en-US" sz="1800" u="sng" baseline="-25000">
                <a:latin typeface="Comic Sans MS" panose="030F0702030302020204" pitchFamily="66" charset="0"/>
              </a:rPr>
              <a:t>2</a:t>
            </a:r>
            <a:r>
              <a:rPr lang="en-US" altLang="en-US" sz="1800" u="sng">
                <a:latin typeface="Comic Sans MS" panose="030F0702030302020204" pitchFamily="66" charset="0"/>
              </a:rPr>
              <a:t>  balance</a:t>
            </a:r>
            <a:r>
              <a:rPr lang="en-US" altLang="en-US" sz="1800">
                <a:latin typeface="Comic Sans MS" panose="030F0702030302020204" pitchFamily="66" charset="0"/>
              </a:rPr>
              <a:t> (Output + consumption = Input + generation</a:t>
            </a:r>
            <a:r>
              <a:rPr lang="en-US" altLang="en-US" sz="2000">
                <a:latin typeface="Comic Sans MS" panose="030F0702030302020204" pitchFamily="66" charset="0"/>
              </a:rPr>
              <a:t>)</a:t>
            </a:r>
            <a:endParaRPr lang="en-US" altLang="en-US">
              <a:latin typeface="Comic Sans MS" panose="030F0702030302020204" pitchFamily="66" charset="0"/>
            </a:endParaRPr>
          </a:p>
          <a:p>
            <a:pPr marL="0" indent="0">
              <a:lnSpc>
                <a:spcPct val="80000"/>
              </a:lnSpc>
              <a:buFont typeface="Monotype Sorts" charset="2"/>
              <a:buNone/>
              <a:tabLst>
                <a:tab pos="0" algn="l"/>
              </a:tabLst>
            </a:pPr>
            <a:endParaRPr lang="en-US" altLang="en-US">
              <a:latin typeface="Comic Sans MS" panose="030F0702030302020204" pitchFamily="66" charset="0"/>
            </a:endParaRPr>
          </a:p>
          <a:p>
            <a:pPr marL="0" indent="0">
              <a:lnSpc>
                <a:spcPct val="80000"/>
              </a:lnSpc>
              <a:buFont typeface="Monotype Sorts" charset="2"/>
              <a:buNone/>
              <a:tabLst>
                <a:tab pos="0" algn="l"/>
              </a:tabLst>
            </a:pPr>
            <a:endParaRPr lang="en-US" altLang="en-US">
              <a:latin typeface="Comic Sans MS" panose="030F0702030302020204" pitchFamily="66" charset="0"/>
            </a:endParaRPr>
          </a:p>
          <a:p>
            <a:pPr marL="0" indent="0">
              <a:lnSpc>
                <a:spcPct val="80000"/>
              </a:lnSpc>
              <a:buFont typeface="Monotype Sorts" charset="2"/>
              <a:buNone/>
              <a:tabLst>
                <a:tab pos="0" algn="l"/>
              </a:tabLst>
            </a:pPr>
            <a:endParaRPr lang="en-US" altLang="en-US">
              <a:latin typeface="Comic Sans MS" panose="030F0702030302020204" pitchFamily="66" charset="0"/>
            </a:endParaRPr>
          </a:p>
          <a:p>
            <a:pPr marL="0" indent="0">
              <a:lnSpc>
                <a:spcPct val="80000"/>
              </a:lnSpc>
              <a:buFont typeface="Monotype Sorts" charset="2"/>
              <a:buNone/>
              <a:tabLst>
                <a:tab pos="0" algn="l"/>
              </a:tabLst>
            </a:pPr>
            <a:endParaRPr lang="en-US" altLang="en-US">
              <a:latin typeface="Comic Sans MS" panose="030F0702030302020204" pitchFamily="66" charset="0"/>
            </a:endParaRPr>
          </a:p>
          <a:p>
            <a:pPr marL="0" indent="0">
              <a:lnSpc>
                <a:spcPct val="80000"/>
              </a:lnSpc>
              <a:buFont typeface="Monotype Sorts" charset="2"/>
              <a:buNone/>
              <a:tabLst>
                <a:tab pos="0" algn="l"/>
              </a:tabLst>
            </a:pPr>
            <a:endParaRPr lang="en-US" altLang="en-US">
              <a:latin typeface="Comic Sans MS" panose="030F0702030302020204" pitchFamily="66" charset="0"/>
            </a:endParaRPr>
          </a:p>
          <a:p>
            <a:pPr marL="0" indent="0">
              <a:lnSpc>
                <a:spcPct val="80000"/>
              </a:lnSpc>
              <a:buFont typeface="Monotype Sorts" charset="2"/>
              <a:buNone/>
              <a:tabLst>
                <a:tab pos="0" algn="l"/>
              </a:tabLst>
            </a:pPr>
            <a:endParaRPr lang="en-US" altLang="en-US" sz="2000">
              <a:solidFill>
                <a:schemeClr val="accent1"/>
              </a:solidFill>
              <a:latin typeface="Comic Sans MS" panose="030F0702030302020204" pitchFamily="66" charset="0"/>
            </a:endParaRPr>
          </a:p>
          <a:p>
            <a:pPr marL="0" indent="0">
              <a:lnSpc>
                <a:spcPct val="80000"/>
              </a:lnSpc>
              <a:buFont typeface="Monotype Sorts" charset="2"/>
              <a:buNone/>
              <a:tabLst>
                <a:tab pos="0" algn="l"/>
              </a:tabLst>
            </a:pPr>
            <a:endParaRPr lang="en-US" altLang="en-US" sz="2000">
              <a:solidFill>
                <a:schemeClr val="accent1"/>
              </a:solidFill>
              <a:latin typeface="Comic Sans MS" panose="030F0702030302020204" pitchFamily="66" charset="0"/>
            </a:endParaRPr>
          </a:p>
          <a:p>
            <a:pPr marL="0" indent="0">
              <a:lnSpc>
                <a:spcPct val="80000"/>
              </a:lnSpc>
              <a:buFont typeface="Monotype Sorts" charset="2"/>
              <a:buNone/>
              <a:tabLst>
                <a:tab pos="0" algn="l"/>
              </a:tabLst>
            </a:pPr>
            <a:endParaRPr lang="en-US" altLang="en-US" sz="2000">
              <a:solidFill>
                <a:schemeClr val="accent1"/>
              </a:solidFill>
              <a:latin typeface="Comic Sans MS" panose="030F0702030302020204" pitchFamily="66" charset="0"/>
            </a:endParaRPr>
          </a:p>
        </p:txBody>
      </p:sp>
      <p:graphicFrame>
        <p:nvGraphicFramePr>
          <p:cNvPr id="564228" name="Object 4">
            <a:extLst>
              <a:ext uri="{FF2B5EF4-FFF2-40B4-BE49-F238E27FC236}">
                <a16:creationId xmlns:a16="http://schemas.microsoft.com/office/drawing/2014/main" id="{518ED23A-E7E1-853A-3A8A-4D5306513915}"/>
              </a:ext>
            </a:extLst>
          </p:cNvPr>
          <p:cNvGraphicFramePr>
            <a:graphicFrameLocks noChangeAspect="1"/>
          </p:cNvGraphicFramePr>
          <p:nvPr/>
        </p:nvGraphicFramePr>
        <p:xfrm>
          <a:off x="838200" y="1828800"/>
          <a:ext cx="7499350" cy="2144713"/>
        </p:xfrm>
        <a:graphic>
          <a:graphicData uri="http://schemas.openxmlformats.org/presentationml/2006/ole">
            <mc:AlternateContent xmlns:mc="http://schemas.openxmlformats.org/markup-compatibility/2006">
              <mc:Choice xmlns:v="urn:schemas-microsoft-com:vml" Requires="v">
                <p:oleObj name="Equation" r:id="rId3" imgW="4470400" imgH="1206500" progId="Equation.3">
                  <p:embed/>
                </p:oleObj>
              </mc:Choice>
              <mc:Fallback>
                <p:oleObj name="Equation" r:id="rId3" imgW="4470400" imgH="12065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828800"/>
                        <a:ext cx="7499350" cy="2144713"/>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0596" name="Line 6">
            <a:extLst>
              <a:ext uri="{FF2B5EF4-FFF2-40B4-BE49-F238E27FC236}">
                <a16:creationId xmlns:a16="http://schemas.microsoft.com/office/drawing/2014/main" id="{C7EA434A-7AF4-A46F-9A59-748D482F19E3}"/>
              </a:ext>
            </a:extLst>
          </p:cNvPr>
          <p:cNvSpPr>
            <a:spLocks noChangeShapeType="1"/>
          </p:cNvSpPr>
          <p:nvPr/>
        </p:nvSpPr>
        <p:spPr bwMode="auto">
          <a:xfrm>
            <a:off x="6048375" y="1524000"/>
            <a:ext cx="1055688" cy="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MY"/>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564228"/>
                                        </p:tgtEl>
                                        <p:attrNameLst>
                                          <p:attrName>style.visibility</p:attrName>
                                        </p:attrNameLst>
                                      </p:cBhvr>
                                      <p:to>
                                        <p:strVal val="visible"/>
                                      </p:to>
                                    </p:set>
                                    <p:anim calcmode="lin" valueType="num">
                                      <p:cBhvr>
                                        <p:cTn id="7" dur="1000" fill="hold"/>
                                        <p:tgtEl>
                                          <p:spTgt spid="564228"/>
                                        </p:tgtEl>
                                        <p:attrNameLst>
                                          <p:attrName>ppt_x</p:attrName>
                                        </p:attrNameLst>
                                      </p:cBhvr>
                                      <p:tavLst>
                                        <p:tav tm="0">
                                          <p:val>
                                            <p:strVal val="#ppt_x-.2"/>
                                          </p:val>
                                        </p:tav>
                                        <p:tav tm="100000">
                                          <p:val>
                                            <p:strVal val="#ppt_x"/>
                                          </p:val>
                                        </p:tav>
                                      </p:tavLst>
                                    </p:anim>
                                    <p:anim calcmode="lin" valueType="num">
                                      <p:cBhvr>
                                        <p:cTn id="8" dur="1000" fill="hold"/>
                                        <p:tgtEl>
                                          <p:spTgt spid="564228"/>
                                        </p:tgtEl>
                                        <p:attrNameLst>
                                          <p:attrName>ppt_y</p:attrName>
                                        </p:attrNameLst>
                                      </p:cBhvr>
                                      <p:tavLst>
                                        <p:tav tm="0">
                                          <p:val>
                                            <p:strVal val="#ppt_y"/>
                                          </p:val>
                                        </p:tav>
                                        <p:tav tm="100000">
                                          <p:val>
                                            <p:strVal val="#ppt_y"/>
                                          </p:val>
                                        </p:tav>
                                      </p:tavLst>
                                    </p:anim>
                                    <p:animEffect transition="in" filter="wipe(right)" prLst="gradientSize: 0.1">
                                      <p:cBhvr>
                                        <p:cTn id="9" dur="1000"/>
                                        <p:tgtEl>
                                          <p:spTgt spid="564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42" name="Slide Number Placeholder 5">
            <a:extLst>
              <a:ext uri="{FF2B5EF4-FFF2-40B4-BE49-F238E27FC236}">
                <a16:creationId xmlns:a16="http://schemas.microsoft.com/office/drawing/2014/main" id="{A0B69198-7C07-7EE8-3EB9-3247C667A08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D94BEA31-ECD5-4267-B325-3ABCA62A5A6E}" type="slidenum">
              <a:rPr lang="en-US" altLang="en-US" sz="1400" smtClean="0">
                <a:latin typeface="Arial" panose="020B0604020202020204" pitchFamily="34" charset="0"/>
              </a:rPr>
              <a:pPr>
                <a:spcBef>
                  <a:spcPct val="0"/>
                </a:spcBef>
                <a:buClrTx/>
                <a:buFontTx/>
                <a:buNone/>
              </a:pPr>
              <a:t>54</a:t>
            </a:fld>
            <a:endParaRPr lang="en-US" altLang="en-US" sz="1400">
              <a:latin typeface="Arial" panose="020B0604020202020204" pitchFamily="34" charset="0"/>
            </a:endParaRPr>
          </a:p>
        </p:txBody>
      </p:sp>
      <p:graphicFrame>
        <p:nvGraphicFramePr>
          <p:cNvPr id="112643" name="Object 6">
            <a:extLst>
              <a:ext uri="{FF2B5EF4-FFF2-40B4-BE49-F238E27FC236}">
                <a16:creationId xmlns:a16="http://schemas.microsoft.com/office/drawing/2014/main" id="{437DDC04-E3D6-1BDD-9DFC-08A9472A3D8D}"/>
              </a:ext>
            </a:extLst>
          </p:cNvPr>
          <p:cNvGraphicFramePr>
            <a:graphicFrameLocks noChangeAspect="1"/>
          </p:cNvGraphicFramePr>
          <p:nvPr/>
        </p:nvGraphicFramePr>
        <p:xfrm>
          <a:off x="609600" y="457200"/>
          <a:ext cx="7954963" cy="3551238"/>
        </p:xfrm>
        <a:graphic>
          <a:graphicData uri="http://schemas.openxmlformats.org/presentationml/2006/ole">
            <mc:AlternateContent xmlns:mc="http://schemas.openxmlformats.org/markup-compatibility/2006">
              <mc:Choice xmlns:v="urn:schemas-microsoft-com:vml" Requires="v">
                <p:oleObj name="Worksheet" r:id="rId2" imgW="7955280" imgH="3551094" progId="Excel.Sheet.8">
                  <p:embed/>
                </p:oleObj>
              </mc:Choice>
              <mc:Fallback>
                <p:oleObj name="Worksheet" r:id="rId2" imgW="7955280" imgH="3551094" progId="Excel.Sheet.8">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57200"/>
                        <a:ext cx="7954963" cy="355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2644" name="Object 7">
            <a:extLst>
              <a:ext uri="{FF2B5EF4-FFF2-40B4-BE49-F238E27FC236}">
                <a16:creationId xmlns:a16="http://schemas.microsoft.com/office/drawing/2014/main" id="{9261B4C9-AB03-2F59-1F01-82C4A66D0F5D}"/>
              </a:ext>
            </a:extLst>
          </p:cNvPr>
          <p:cNvGraphicFramePr>
            <a:graphicFrameLocks noChangeAspect="1"/>
          </p:cNvGraphicFramePr>
          <p:nvPr/>
        </p:nvGraphicFramePr>
        <p:xfrm>
          <a:off x="622300" y="4191000"/>
          <a:ext cx="7954963" cy="2460625"/>
        </p:xfrm>
        <a:graphic>
          <a:graphicData uri="http://schemas.openxmlformats.org/presentationml/2006/ole">
            <mc:AlternateContent xmlns:mc="http://schemas.openxmlformats.org/markup-compatibility/2006">
              <mc:Choice xmlns:v="urn:schemas-microsoft-com:vml" Requires="v">
                <p:oleObj name="Worksheet" r:id="rId4" imgW="7955280" imgH="2461205" progId="Excel.Sheet.8">
                  <p:embed/>
                </p:oleObj>
              </mc:Choice>
              <mc:Fallback>
                <p:oleObj name="Worksheet" r:id="rId4" imgW="7955280" imgH="2461205" progId="Excel.Sheet.8">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300" y="4191000"/>
                        <a:ext cx="7954963"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8" name="Rectangle 3">
            <a:extLst>
              <a:ext uri="{FF2B5EF4-FFF2-40B4-BE49-F238E27FC236}">
                <a16:creationId xmlns:a16="http://schemas.microsoft.com/office/drawing/2014/main" id="{66594534-CD6B-830B-4754-968CC184F4EB}"/>
              </a:ext>
            </a:extLst>
          </p:cNvPr>
          <p:cNvSpPr>
            <a:spLocks noGrp="1" noChangeArrowheads="1"/>
          </p:cNvSpPr>
          <p:nvPr>
            <p:ph type="body" idx="1"/>
          </p:nvPr>
        </p:nvSpPr>
        <p:spPr>
          <a:xfrm>
            <a:off x="381000" y="381000"/>
            <a:ext cx="8382000" cy="6178550"/>
          </a:xfrm>
          <a:ln>
            <a:solidFill>
              <a:schemeClr val="tx1"/>
            </a:solidFill>
            <a:miter lim="800000"/>
            <a:headEnd/>
            <a:tailEnd/>
          </a:ln>
        </p:spPr>
        <p:txBody>
          <a:bodyPr/>
          <a:lstStyle/>
          <a:p>
            <a:pPr marL="622300" indent="-622300">
              <a:lnSpc>
                <a:spcPct val="90000"/>
              </a:lnSpc>
              <a:buFontTx/>
              <a:buNone/>
            </a:pPr>
            <a:r>
              <a:rPr lang="en-US" altLang="en-US" sz="2000" b="1" u="sng"/>
              <a:t>Example 6</a:t>
            </a:r>
          </a:p>
          <a:p>
            <a:pPr marL="622300" indent="-622300">
              <a:lnSpc>
                <a:spcPct val="90000"/>
              </a:lnSpc>
            </a:pPr>
            <a:endParaRPr lang="en-US" altLang="en-US" sz="2000"/>
          </a:p>
          <a:p>
            <a:pPr marL="622300" indent="-622300">
              <a:lnSpc>
                <a:spcPct val="90000"/>
              </a:lnSpc>
              <a:buFontTx/>
              <a:buNone/>
            </a:pPr>
            <a:r>
              <a:rPr lang="en-US" altLang="en-US" sz="1600"/>
              <a:t>	</a:t>
            </a:r>
            <a:r>
              <a:rPr lang="en-US" altLang="en-US" sz="1800"/>
              <a:t>Methane is burned with atmospheric air. The analysis of the products on a dry basis is as follows:</a:t>
            </a:r>
          </a:p>
          <a:p>
            <a:pPr marL="622300" indent="-622300">
              <a:lnSpc>
                <a:spcPct val="90000"/>
              </a:lnSpc>
            </a:pPr>
            <a:endParaRPr lang="en-US" altLang="en-US" sz="1800"/>
          </a:p>
          <a:p>
            <a:pPr marL="622300" indent="-622300">
              <a:lnSpc>
                <a:spcPct val="90000"/>
              </a:lnSpc>
              <a:buFontTx/>
              <a:buNone/>
            </a:pPr>
            <a:r>
              <a:rPr lang="en-US" altLang="en-US" sz="1800"/>
              <a:t>		CO</a:t>
            </a:r>
            <a:r>
              <a:rPr lang="en-US" altLang="en-US" sz="1800" baseline="-25000"/>
              <a:t>2</a:t>
            </a:r>
            <a:r>
              <a:rPr lang="en-US" altLang="en-US" sz="1800"/>
              <a:t>	10.00  vol %</a:t>
            </a:r>
          </a:p>
          <a:p>
            <a:pPr marL="622300" indent="-622300">
              <a:lnSpc>
                <a:spcPct val="90000"/>
              </a:lnSpc>
              <a:buFontTx/>
              <a:buNone/>
            </a:pPr>
            <a:r>
              <a:rPr lang="en-US" altLang="en-US" sz="1800"/>
              <a:t>		O</a:t>
            </a:r>
            <a:r>
              <a:rPr lang="en-US" altLang="en-US" sz="1800" baseline="-25000"/>
              <a:t>2</a:t>
            </a:r>
            <a:r>
              <a:rPr lang="en-US" altLang="en-US" sz="1800"/>
              <a:t>	  2.37 vol %</a:t>
            </a:r>
          </a:p>
          <a:p>
            <a:pPr marL="622300" indent="-622300">
              <a:lnSpc>
                <a:spcPct val="90000"/>
              </a:lnSpc>
              <a:buFontTx/>
              <a:buNone/>
            </a:pPr>
            <a:r>
              <a:rPr lang="en-US" altLang="en-US" sz="1800"/>
              <a:t>		CO	  0.53 vol %</a:t>
            </a:r>
          </a:p>
          <a:p>
            <a:pPr marL="622300" indent="-622300">
              <a:lnSpc>
                <a:spcPct val="90000"/>
              </a:lnSpc>
              <a:buFontTx/>
              <a:buNone/>
            </a:pPr>
            <a:r>
              <a:rPr lang="en-US" altLang="en-US" sz="1800"/>
              <a:t>		N</a:t>
            </a:r>
            <a:r>
              <a:rPr lang="en-US" altLang="en-US" sz="1800" baseline="-25000"/>
              <a:t>2</a:t>
            </a:r>
            <a:r>
              <a:rPr lang="en-US" altLang="en-US" sz="1800"/>
              <a:t>	 87.10 vol %</a:t>
            </a:r>
          </a:p>
          <a:p>
            <a:pPr marL="622300" indent="-622300">
              <a:lnSpc>
                <a:spcPct val="90000"/>
              </a:lnSpc>
              <a:buFontTx/>
              <a:buNone/>
            </a:pPr>
            <a:r>
              <a:rPr lang="en-US" altLang="en-US" sz="1800"/>
              <a:t>	</a:t>
            </a:r>
          </a:p>
          <a:p>
            <a:pPr marL="622300" indent="-622300">
              <a:lnSpc>
                <a:spcPct val="90000"/>
              </a:lnSpc>
              <a:buFontTx/>
              <a:buNone/>
            </a:pPr>
            <a:r>
              <a:rPr lang="en-US" altLang="en-US" sz="1800"/>
              <a:t>	Calculate the</a:t>
            </a:r>
          </a:p>
          <a:p>
            <a:pPr marL="622300" indent="-622300">
              <a:lnSpc>
                <a:spcPct val="90000"/>
              </a:lnSpc>
              <a:buFontTx/>
              <a:buNone/>
            </a:pPr>
            <a:endParaRPr lang="en-US" altLang="en-US" sz="1800"/>
          </a:p>
          <a:p>
            <a:pPr marL="1322388" lvl="1" indent="-242888">
              <a:lnSpc>
                <a:spcPct val="90000"/>
              </a:lnSpc>
            </a:pPr>
            <a:r>
              <a:rPr lang="en-US" altLang="en-US" sz="1800"/>
              <a:t>composition of combustion products on a wet basis </a:t>
            </a:r>
          </a:p>
          <a:p>
            <a:pPr marL="1322388" lvl="1" indent="-242888">
              <a:lnSpc>
                <a:spcPct val="90000"/>
              </a:lnSpc>
            </a:pPr>
            <a:r>
              <a:rPr lang="en-US" altLang="en-US" sz="1800"/>
              <a:t>percentage of excess air</a:t>
            </a:r>
          </a:p>
          <a:p>
            <a:pPr marL="1322388" lvl="1" indent="-242888">
              <a:lnSpc>
                <a:spcPct val="90000"/>
              </a:lnSpc>
            </a:pPr>
            <a:r>
              <a:rPr lang="en-US" altLang="en-US" sz="1800"/>
              <a:t>dew point temperature of the products</a:t>
            </a:r>
          </a:p>
          <a:p>
            <a:pPr marL="1322388" lvl="1" indent="-242888">
              <a:lnSpc>
                <a:spcPct val="90000"/>
              </a:lnSpc>
              <a:buFontTx/>
              <a:buNone/>
            </a:pPr>
            <a:endParaRPr lang="en-US" altLang="en-US" sz="1600"/>
          </a:p>
          <a:p>
            <a:pPr marL="622300" indent="-622300">
              <a:lnSpc>
                <a:spcPct val="90000"/>
              </a:lnSpc>
              <a:buFontTx/>
              <a:buNone/>
            </a:pPr>
            <a:r>
              <a:rPr lang="en-US" altLang="en-US" sz="1600"/>
              <a:t>	</a:t>
            </a:r>
          </a:p>
          <a:p>
            <a:pPr marL="622300" indent="-622300" algn="ctr">
              <a:lnSpc>
                <a:spcPct val="90000"/>
              </a:lnSpc>
              <a:buFontTx/>
              <a:buNone/>
            </a:pPr>
            <a:endParaRPr lang="en-US" altLang="en-US" sz="160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80898">
                                            <p:txEl>
                                              <p:pRg st="11" end="11"/>
                                            </p:txEl>
                                          </p:spTgt>
                                        </p:tgtEl>
                                        <p:attrNameLst>
                                          <p:attrName>style.visibility</p:attrName>
                                        </p:attrNameLst>
                                      </p:cBhvr>
                                      <p:to>
                                        <p:strVal val="visible"/>
                                      </p:to>
                                    </p:set>
                                    <p:animEffect transition="in" filter="checkerboard(across)">
                                      <p:cBhvr>
                                        <p:cTn id="7" dur="500"/>
                                        <p:tgtEl>
                                          <p:spTgt spid="80898">
                                            <p:txEl>
                                              <p:pRg st="11" end="1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80898">
                                            <p:txEl>
                                              <p:pRg st="12" end="12"/>
                                            </p:txEl>
                                          </p:spTgt>
                                        </p:tgtEl>
                                        <p:attrNameLst>
                                          <p:attrName>style.visibility</p:attrName>
                                        </p:attrNameLst>
                                      </p:cBhvr>
                                      <p:to>
                                        <p:strVal val="visible"/>
                                      </p:to>
                                    </p:set>
                                    <p:animEffect transition="in" filter="checkerboard(across)">
                                      <p:cBhvr>
                                        <p:cTn id="12" dur="500"/>
                                        <p:tgtEl>
                                          <p:spTgt spid="80898">
                                            <p:txEl>
                                              <p:pRg st="12" end="1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80898">
                                            <p:txEl>
                                              <p:pRg st="13" end="13"/>
                                            </p:txEl>
                                          </p:spTgt>
                                        </p:tgtEl>
                                        <p:attrNameLst>
                                          <p:attrName>style.visibility</p:attrName>
                                        </p:attrNameLst>
                                      </p:cBhvr>
                                      <p:to>
                                        <p:strVal val="visible"/>
                                      </p:to>
                                    </p:set>
                                    <p:animEffect transition="in" filter="checkerboard(across)">
                                      <p:cBhvr>
                                        <p:cTn id="17" dur="500"/>
                                        <p:tgtEl>
                                          <p:spTgt spid="80898">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816A029D-7FA1-4238-6DFE-0B97520FA75F}"/>
              </a:ext>
            </a:extLst>
          </p:cNvPr>
          <p:cNvSpPr>
            <a:spLocks noGrp="1" noChangeArrowheads="1"/>
          </p:cNvSpPr>
          <p:nvPr>
            <p:ph type="body" idx="1"/>
          </p:nvPr>
        </p:nvSpPr>
        <p:spPr>
          <a:xfrm>
            <a:off x="773113" y="1295400"/>
            <a:ext cx="7808912" cy="4343400"/>
          </a:xfrm>
        </p:spPr>
        <p:txBody>
          <a:bodyPr lIns="91440" tIns="45720" rIns="91440" bIns="45720"/>
          <a:lstStyle/>
          <a:p>
            <a:pPr marL="0" indent="0">
              <a:lnSpc>
                <a:spcPct val="90000"/>
              </a:lnSpc>
              <a:buFont typeface="Monotype Sorts" charset="2"/>
              <a:buNone/>
              <a:tabLst>
                <a:tab pos="0" algn="l"/>
              </a:tabLst>
            </a:pPr>
            <a:r>
              <a:rPr lang="en-US" altLang="en-US" sz="2000">
                <a:latin typeface="Comic Sans MS" panose="030F0702030302020204" pitchFamily="66" charset="0"/>
              </a:rPr>
              <a:t>Process flowchart</a:t>
            </a:r>
          </a:p>
          <a:p>
            <a:pPr marL="0" indent="0">
              <a:lnSpc>
                <a:spcPct val="90000"/>
              </a:lnSpc>
              <a:buFont typeface="Monotype Sorts" charset="2"/>
              <a:buNone/>
              <a:tabLst>
                <a:tab pos="0" algn="l"/>
              </a:tabLst>
            </a:pPr>
            <a:endParaRPr lang="en-US" altLang="en-US" sz="2000">
              <a:latin typeface="Comic Sans MS" panose="030F0702030302020204" pitchFamily="66" charset="0"/>
            </a:endParaRPr>
          </a:p>
          <a:p>
            <a:pPr marL="0" indent="0">
              <a:lnSpc>
                <a:spcPct val="90000"/>
              </a:lnSpc>
              <a:buFont typeface="Monotype Sorts" charset="2"/>
              <a:buNone/>
              <a:tabLst>
                <a:tab pos="0" algn="l"/>
              </a:tabLst>
            </a:pPr>
            <a:r>
              <a:rPr lang="en-US" altLang="en-US" sz="2000">
                <a:latin typeface="Comic Sans MS" panose="030F0702030302020204" pitchFamily="66" charset="0"/>
                <a:sym typeface="Wingdings" panose="05000000000000000000" pitchFamily="2" charset="2"/>
              </a:rPr>
              <a:t>Basis : 100 mol of dry flue gases</a:t>
            </a:r>
          </a:p>
          <a:p>
            <a:pPr marL="0" indent="0">
              <a:lnSpc>
                <a:spcPct val="90000"/>
              </a:lnSpc>
              <a:buFont typeface="Monotype Sorts" charset="2"/>
              <a:buNone/>
              <a:tabLst>
                <a:tab pos="0" algn="l"/>
              </a:tabLst>
            </a:pPr>
            <a:endParaRPr lang="en-US" altLang="en-US" sz="2000">
              <a:latin typeface="Comic Sans MS" panose="030F0702030302020204" pitchFamily="66" charset="0"/>
            </a:endParaRPr>
          </a:p>
          <a:p>
            <a:pPr marL="0" indent="0">
              <a:lnSpc>
                <a:spcPct val="90000"/>
              </a:lnSpc>
              <a:buFont typeface="Monotype Sorts" charset="2"/>
              <a:buNone/>
              <a:tabLst>
                <a:tab pos="0" algn="l"/>
              </a:tabLst>
            </a:pPr>
            <a:endParaRPr lang="en-US" altLang="en-US" sz="2000">
              <a:latin typeface="Comic Sans MS" panose="030F0702030302020204" pitchFamily="66" charset="0"/>
            </a:endParaRPr>
          </a:p>
          <a:p>
            <a:pPr marL="0" indent="0">
              <a:lnSpc>
                <a:spcPct val="90000"/>
              </a:lnSpc>
              <a:buFont typeface="Monotype Sorts" charset="2"/>
              <a:buNone/>
              <a:tabLst>
                <a:tab pos="0" algn="l"/>
              </a:tabLst>
            </a:pPr>
            <a:r>
              <a:rPr lang="en-US" altLang="en-US" sz="2000">
                <a:latin typeface="Comic Sans MS" panose="030F0702030302020204" pitchFamily="66" charset="0"/>
              </a:rPr>
              <a:t>	</a:t>
            </a:r>
          </a:p>
          <a:p>
            <a:pPr marL="0" indent="0">
              <a:lnSpc>
                <a:spcPct val="90000"/>
              </a:lnSpc>
              <a:buFont typeface="Monotype Sorts" charset="2"/>
              <a:buNone/>
              <a:tabLst>
                <a:tab pos="0" algn="l"/>
              </a:tabLst>
            </a:pPr>
            <a:endParaRPr lang="en-US" altLang="en-US" sz="2000">
              <a:latin typeface="Comic Sans MS" panose="030F0702030302020204" pitchFamily="66" charset="0"/>
            </a:endParaRPr>
          </a:p>
          <a:p>
            <a:pPr marL="0" indent="0">
              <a:lnSpc>
                <a:spcPct val="90000"/>
              </a:lnSpc>
              <a:buFont typeface="Monotype Sorts" charset="2"/>
              <a:buNone/>
              <a:tabLst>
                <a:tab pos="0" algn="l"/>
              </a:tabLst>
            </a:pPr>
            <a:endParaRPr lang="en-US" altLang="en-US" sz="2000">
              <a:latin typeface="Comic Sans MS" panose="030F0702030302020204" pitchFamily="66" charset="0"/>
            </a:endParaRPr>
          </a:p>
          <a:p>
            <a:pPr marL="0" indent="0">
              <a:lnSpc>
                <a:spcPct val="90000"/>
              </a:lnSpc>
              <a:buFont typeface="Monotype Sorts" charset="2"/>
              <a:buNone/>
              <a:tabLst>
                <a:tab pos="0" algn="l"/>
              </a:tabLst>
            </a:pPr>
            <a:endParaRPr lang="en-US" altLang="en-US" sz="2000">
              <a:latin typeface="Comic Sans MS" panose="030F0702030302020204" pitchFamily="66" charset="0"/>
            </a:endParaRPr>
          </a:p>
          <a:p>
            <a:pPr marL="0" indent="0">
              <a:lnSpc>
                <a:spcPct val="90000"/>
              </a:lnSpc>
              <a:buFont typeface="Monotype Sorts" charset="2"/>
              <a:buNone/>
              <a:tabLst>
                <a:tab pos="0" algn="l"/>
              </a:tabLst>
            </a:pPr>
            <a:endParaRPr lang="en-US" altLang="en-US" sz="2000">
              <a:latin typeface="Comic Sans MS" panose="030F0702030302020204" pitchFamily="66" charset="0"/>
            </a:endParaRPr>
          </a:p>
          <a:p>
            <a:pPr marL="0" indent="0" algn="ctr">
              <a:lnSpc>
                <a:spcPct val="90000"/>
              </a:lnSpc>
              <a:buFont typeface="Monotype Sorts" charset="2"/>
              <a:buNone/>
              <a:tabLst>
                <a:tab pos="0" algn="l"/>
              </a:tabLst>
            </a:pPr>
            <a:endParaRPr lang="en-US" altLang="en-US" sz="2000">
              <a:latin typeface="Comic Sans MS" panose="030F0702030302020204" pitchFamily="66" charset="0"/>
            </a:endParaRPr>
          </a:p>
          <a:p>
            <a:pPr marL="0" indent="0" algn="ctr">
              <a:lnSpc>
                <a:spcPct val="90000"/>
              </a:lnSpc>
              <a:buFont typeface="Monotype Sorts" charset="2"/>
              <a:buNone/>
              <a:tabLst>
                <a:tab pos="0" algn="l"/>
              </a:tabLst>
            </a:pPr>
            <a:r>
              <a:rPr lang="en-US" altLang="en-US" sz="1800">
                <a:latin typeface="Comic Sans MS" panose="030F0702030302020204" pitchFamily="66" charset="0"/>
              </a:rPr>
              <a:t>CH</a:t>
            </a:r>
            <a:r>
              <a:rPr lang="en-US" altLang="en-US" sz="1800" baseline="-25000">
                <a:latin typeface="Comic Sans MS" panose="030F0702030302020204" pitchFamily="66" charset="0"/>
              </a:rPr>
              <a:t>4</a:t>
            </a:r>
            <a:r>
              <a:rPr lang="en-US" altLang="en-US" sz="1800">
                <a:latin typeface="Comic Sans MS" panose="030F0702030302020204" pitchFamily="66" charset="0"/>
              </a:rPr>
              <a:t> + 2O</a:t>
            </a:r>
            <a:r>
              <a:rPr lang="en-US" altLang="en-US" sz="1800" baseline="-25000">
                <a:latin typeface="Comic Sans MS" panose="030F0702030302020204" pitchFamily="66" charset="0"/>
              </a:rPr>
              <a:t>2</a:t>
            </a:r>
            <a:r>
              <a:rPr lang="en-US" altLang="en-US" sz="1800">
                <a:latin typeface="Comic Sans MS" panose="030F0702030302020204" pitchFamily="66" charset="0"/>
              </a:rPr>
              <a:t> </a:t>
            </a:r>
            <a:r>
              <a:rPr lang="en-US" altLang="en-US" sz="1800">
                <a:latin typeface="Comic Sans MS" panose="030F0702030302020204" pitchFamily="66" charset="0"/>
                <a:sym typeface="Wingdings" panose="05000000000000000000" pitchFamily="2" charset="2"/>
              </a:rPr>
              <a:t> CO</a:t>
            </a:r>
            <a:r>
              <a:rPr lang="en-US" altLang="en-US" sz="1800" baseline="-25000">
                <a:latin typeface="Comic Sans MS" panose="030F0702030302020204" pitchFamily="66" charset="0"/>
                <a:sym typeface="Wingdings" panose="05000000000000000000" pitchFamily="2" charset="2"/>
              </a:rPr>
              <a:t>2</a:t>
            </a:r>
            <a:r>
              <a:rPr lang="en-US" altLang="en-US" sz="1800">
                <a:latin typeface="Comic Sans MS" panose="030F0702030302020204" pitchFamily="66" charset="0"/>
                <a:sym typeface="Wingdings" panose="05000000000000000000" pitchFamily="2" charset="2"/>
              </a:rPr>
              <a:t> + 2H</a:t>
            </a:r>
            <a:r>
              <a:rPr lang="en-US" altLang="en-US" sz="1800" baseline="-25000">
                <a:latin typeface="Comic Sans MS" panose="030F0702030302020204" pitchFamily="66" charset="0"/>
                <a:sym typeface="Wingdings" panose="05000000000000000000" pitchFamily="2" charset="2"/>
              </a:rPr>
              <a:t>2</a:t>
            </a:r>
            <a:r>
              <a:rPr lang="en-US" altLang="en-US" sz="1800">
                <a:latin typeface="Comic Sans MS" panose="030F0702030302020204" pitchFamily="66" charset="0"/>
                <a:sym typeface="Wingdings" panose="05000000000000000000" pitchFamily="2" charset="2"/>
              </a:rPr>
              <a:t>O</a:t>
            </a:r>
          </a:p>
          <a:p>
            <a:pPr marL="0" indent="0" algn="ctr">
              <a:lnSpc>
                <a:spcPct val="90000"/>
              </a:lnSpc>
              <a:buFont typeface="Monotype Sorts" charset="2"/>
              <a:buNone/>
              <a:tabLst>
                <a:tab pos="0" algn="l"/>
              </a:tabLst>
            </a:pPr>
            <a:r>
              <a:rPr lang="en-US" altLang="en-US" sz="1800">
                <a:latin typeface="Comic Sans MS" panose="030F0702030302020204" pitchFamily="66" charset="0"/>
              </a:rPr>
              <a:t>CH</a:t>
            </a:r>
            <a:r>
              <a:rPr lang="en-US" altLang="en-US" sz="1800" baseline="-25000">
                <a:latin typeface="Comic Sans MS" panose="030F0702030302020204" pitchFamily="66" charset="0"/>
              </a:rPr>
              <a:t>4</a:t>
            </a:r>
            <a:r>
              <a:rPr lang="en-US" altLang="en-US" sz="1800">
                <a:latin typeface="Comic Sans MS" panose="030F0702030302020204" pitchFamily="66" charset="0"/>
              </a:rPr>
              <a:t> + 1.5O</a:t>
            </a:r>
            <a:r>
              <a:rPr lang="en-US" altLang="en-US" sz="1800" baseline="-25000">
                <a:latin typeface="Comic Sans MS" panose="030F0702030302020204" pitchFamily="66" charset="0"/>
              </a:rPr>
              <a:t>2</a:t>
            </a:r>
            <a:r>
              <a:rPr lang="en-US" altLang="en-US" sz="1800">
                <a:latin typeface="Comic Sans MS" panose="030F0702030302020204" pitchFamily="66" charset="0"/>
              </a:rPr>
              <a:t> </a:t>
            </a:r>
            <a:r>
              <a:rPr lang="en-US" altLang="en-US" sz="1800">
                <a:latin typeface="Comic Sans MS" panose="030F0702030302020204" pitchFamily="66" charset="0"/>
                <a:sym typeface="Wingdings" panose="05000000000000000000" pitchFamily="2" charset="2"/>
              </a:rPr>
              <a:t> CO + 2H</a:t>
            </a:r>
            <a:r>
              <a:rPr lang="en-US" altLang="en-US" sz="1800" baseline="-25000">
                <a:latin typeface="Comic Sans MS" panose="030F0702030302020204" pitchFamily="66" charset="0"/>
                <a:sym typeface="Wingdings" panose="05000000000000000000" pitchFamily="2" charset="2"/>
              </a:rPr>
              <a:t>2</a:t>
            </a:r>
            <a:r>
              <a:rPr lang="en-US" altLang="en-US" sz="1800">
                <a:latin typeface="Comic Sans MS" panose="030F0702030302020204" pitchFamily="66" charset="0"/>
                <a:sym typeface="Wingdings" panose="05000000000000000000" pitchFamily="2" charset="2"/>
              </a:rPr>
              <a:t>O</a:t>
            </a:r>
          </a:p>
          <a:p>
            <a:pPr marL="0" indent="0" algn="ctr">
              <a:lnSpc>
                <a:spcPct val="90000"/>
              </a:lnSpc>
              <a:buFont typeface="Monotype Sorts" charset="2"/>
              <a:buNone/>
              <a:tabLst>
                <a:tab pos="0" algn="l"/>
              </a:tabLst>
            </a:pPr>
            <a:endParaRPr lang="en-US" altLang="en-US" sz="1800">
              <a:latin typeface="Comic Sans MS" panose="030F0702030302020204" pitchFamily="66" charset="0"/>
              <a:sym typeface="Wingdings" panose="05000000000000000000" pitchFamily="2" charset="2"/>
            </a:endParaRPr>
          </a:p>
          <a:p>
            <a:pPr marL="0" indent="0">
              <a:lnSpc>
                <a:spcPct val="90000"/>
              </a:lnSpc>
              <a:buFont typeface="Monotype Sorts" charset="2"/>
              <a:buNone/>
              <a:tabLst>
                <a:tab pos="0" algn="l"/>
              </a:tabLst>
            </a:pPr>
            <a:endParaRPr lang="en-US" altLang="en-US" sz="2000">
              <a:latin typeface="Comic Sans MS" panose="030F0702030302020204" pitchFamily="66" charset="0"/>
            </a:endParaRPr>
          </a:p>
        </p:txBody>
      </p:sp>
      <p:grpSp>
        <p:nvGrpSpPr>
          <p:cNvPr id="115715" name="Group 4">
            <a:extLst>
              <a:ext uri="{FF2B5EF4-FFF2-40B4-BE49-F238E27FC236}">
                <a16:creationId xmlns:a16="http://schemas.microsoft.com/office/drawing/2014/main" id="{154E91EB-2DF7-989F-FB89-636B3FCCE14B}"/>
              </a:ext>
            </a:extLst>
          </p:cNvPr>
          <p:cNvGrpSpPr>
            <a:grpSpLocks/>
          </p:cNvGrpSpPr>
          <p:nvPr/>
        </p:nvGrpSpPr>
        <p:grpSpPr bwMode="auto">
          <a:xfrm>
            <a:off x="1195388" y="2667000"/>
            <a:ext cx="7315200" cy="2185988"/>
            <a:chOff x="528" y="1680"/>
            <a:chExt cx="4992" cy="1377"/>
          </a:xfrm>
        </p:grpSpPr>
        <p:sp>
          <p:nvSpPr>
            <p:cNvPr id="35844" name="Rectangle 5">
              <a:extLst>
                <a:ext uri="{FF2B5EF4-FFF2-40B4-BE49-F238E27FC236}">
                  <a16:creationId xmlns:a16="http://schemas.microsoft.com/office/drawing/2014/main" id="{A1D86291-3AB4-97EF-2FA5-9A4BD641F2E2}"/>
                </a:ext>
              </a:extLst>
            </p:cNvPr>
            <p:cNvSpPr>
              <a:spLocks noChangeArrowheads="1"/>
            </p:cNvSpPr>
            <p:nvPr/>
          </p:nvSpPr>
          <p:spPr bwMode="auto">
            <a:xfrm>
              <a:off x="2208" y="1872"/>
              <a:ext cx="1296" cy="768"/>
            </a:xfrm>
            <a:prstGeom prst="rect">
              <a:avLst/>
            </a:prstGeom>
            <a:noFill/>
            <a:ln w="12700">
              <a:solidFill>
                <a:schemeClr val="tx1"/>
              </a:solidFill>
              <a:miter lim="800000"/>
              <a:headEnd/>
              <a:tailEnd/>
            </a:ln>
          </p:spPr>
          <p:txBody>
            <a:bodyPr wrap="none" anchor="ctr"/>
            <a:lstStyle/>
            <a:p>
              <a:pPr>
                <a:defRPr/>
              </a:pPr>
              <a:endParaRPr lang="en-MY">
                <a:latin typeface="+mn-lt"/>
              </a:endParaRPr>
            </a:p>
          </p:txBody>
        </p:sp>
        <p:sp>
          <p:nvSpPr>
            <p:cNvPr id="35845" name="Line 6">
              <a:extLst>
                <a:ext uri="{FF2B5EF4-FFF2-40B4-BE49-F238E27FC236}">
                  <a16:creationId xmlns:a16="http://schemas.microsoft.com/office/drawing/2014/main" id="{5E462BCD-61B6-E9CD-51C9-964E0AABB460}"/>
                </a:ext>
              </a:extLst>
            </p:cNvPr>
            <p:cNvSpPr>
              <a:spLocks noChangeShapeType="1"/>
            </p:cNvSpPr>
            <p:nvPr/>
          </p:nvSpPr>
          <p:spPr bwMode="auto">
            <a:xfrm>
              <a:off x="1535" y="2016"/>
              <a:ext cx="673" cy="0"/>
            </a:xfrm>
            <a:prstGeom prst="line">
              <a:avLst/>
            </a:prstGeom>
            <a:noFill/>
            <a:ln w="12700">
              <a:solidFill>
                <a:schemeClr val="tx1"/>
              </a:solidFill>
              <a:round/>
              <a:headEnd/>
              <a:tailEnd type="triangle" w="med" len="med"/>
            </a:ln>
          </p:spPr>
          <p:txBody>
            <a:bodyPr/>
            <a:lstStyle/>
            <a:p>
              <a:pPr>
                <a:defRPr/>
              </a:pPr>
              <a:endParaRPr lang="en-US">
                <a:latin typeface="+mn-lt"/>
              </a:endParaRPr>
            </a:p>
          </p:txBody>
        </p:sp>
        <p:sp>
          <p:nvSpPr>
            <p:cNvPr id="35846" name="Line 7">
              <a:extLst>
                <a:ext uri="{FF2B5EF4-FFF2-40B4-BE49-F238E27FC236}">
                  <a16:creationId xmlns:a16="http://schemas.microsoft.com/office/drawing/2014/main" id="{1D65AAEB-31A3-4B7E-8B74-2B73E23D2392}"/>
                </a:ext>
              </a:extLst>
            </p:cNvPr>
            <p:cNvSpPr>
              <a:spLocks noChangeShapeType="1"/>
            </p:cNvSpPr>
            <p:nvPr/>
          </p:nvSpPr>
          <p:spPr bwMode="auto">
            <a:xfrm>
              <a:off x="1535" y="2448"/>
              <a:ext cx="673" cy="0"/>
            </a:xfrm>
            <a:prstGeom prst="line">
              <a:avLst/>
            </a:prstGeom>
            <a:noFill/>
            <a:ln w="12700">
              <a:solidFill>
                <a:schemeClr val="tx1"/>
              </a:solidFill>
              <a:round/>
              <a:headEnd/>
              <a:tailEnd type="triangle" w="med" len="med"/>
            </a:ln>
          </p:spPr>
          <p:txBody>
            <a:bodyPr/>
            <a:lstStyle/>
            <a:p>
              <a:pPr>
                <a:defRPr/>
              </a:pPr>
              <a:endParaRPr lang="en-US">
                <a:latin typeface="+mn-lt"/>
              </a:endParaRPr>
            </a:p>
          </p:txBody>
        </p:sp>
        <p:sp>
          <p:nvSpPr>
            <p:cNvPr id="35847" name="Line 8">
              <a:extLst>
                <a:ext uri="{FF2B5EF4-FFF2-40B4-BE49-F238E27FC236}">
                  <a16:creationId xmlns:a16="http://schemas.microsoft.com/office/drawing/2014/main" id="{A44375AF-564A-4499-C28D-260E39F4481A}"/>
                </a:ext>
              </a:extLst>
            </p:cNvPr>
            <p:cNvSpPr>
              <a:spLocks noChangeShapeType="1"/>
            </p:cNvSpPr>
            <p:nvPr/>
          </p:nvSpPr>
          <p:spPr bwMode="auto">
            <a:xfrm>
              <a:off x="3504" y="2208"/>
              <a:ext cx="528" cy="0"/>
            </a:xfrm>
            <a:prstGeom prst="line">
              <a:avLst/>
            </a:prstGeom>
            <a:noFill/>
            <a:ln w="12700">
              <a:solidFill>
                <a:schemeClr val="tx1"/>
              </a:solidFill>
              <a:round/>
              <a:headEnd/>
              <a:tailEnd type="triangle" w="med" len="med"/>
            </a:ln>
          </p:spPr>
          <p:txBody>
            <a:bodyPr/>
            <a:lstStyle/>
            <a:p>
              <a:pPr>
                <a:defRPr/>
              </a:pPr>
              <a:endParaRPr lang="en-US">
                <a:latin typeface="+mn-lt"/>
              </a:endParaRPr>
            </a:p>
          </p:txBody>
        </p:sp>
        <p:sp>
          <p:nvSpPr>
            <p:cNvPr id="35848" name="Text Box 9">
              <a:extLst>
                <a:ext uri="{FF2B5EF4-FFF2-40B4-BE49-F238E27FC236}">
                  <a16:creationId xmlns:a16="http://schemas.microsoft.com/office/drawing/2014/main" id="{E7110778-6FA3-9430-F98C-F5C60B6C9686}"/>
                </a:ext>
              </a:extLst>
            </p:cNvPr>
            <p:cNvSpPr txBox="1">
              <a:spLocks noChangeArrowheads="1"/>
            </p:cNvSpPr>
            <p:nvPr/>
          </p:nvSpPr>
          <p:spPr bwMode="auto">
            <a:xfrm>
              <a:off x="528" y="1680"/>
              <a:ext cx="1299" cy="1377"/>
            </a:xfrm>
            <a:prstGeom prst="rect">
              <a:avLst/>
            </a:prstGeom>
            <a:noFill/>
            <a:ln w="12700">
              <a:noFill/>
              <a:miter lim="800000"/>
              <a:headEnd/>
              <a:tailEnd/>
            </a:ln>
          </p:spPr>
          <p:txBody>
            <a:bodyPr wrap="none">
              <a:spAutoFit/>
            </a:bodyPr>
            <a:lstStyle/>
            <a:p>
              <a:pPr>
                <a:defRPr/>
              </a:pPr>
              <a:endParaRPr lang="en-US" sz="1600" dirty="0">
                <a:latin typeface="+mn-lt"/>
              </a:endParaRPr>
            </a:p>
            <a:p>
              <a:pPr>
                <a:defRPr/>
              </a:pPr>
              <a:endParaRPr lang="en-US" sz="1600" baseline="0" dirty="0">
                <a:latin typeface="+mn-lt"/>
              </a:endParaRPr>
            </a:p>
            <a:p>
              <a:pPr>
                <a:defRPr/>
              </a:pPr>
              <a:r>
                <a:rPr lang="en-US" sz="1600" baseline="0" dirty="0" err="1">
                  <a:latin typeface="+mn-lt"/>
                </a:rPr>
                <a:t>nf</a:t>
              </a:r>
              <a:r>
                <a:rPr lang="en-US" sz="1600" baseline="0" dirty="0">
                  <a:latin typeface="+mn-lt"/>
                </a:rPr>
                <a:t> mol CH4</a:t>
              </a:r>
            </a:p>
            <a:p>
              <a:pPr>
                <a:defRPr/>
              </a:pPr>
              <a:endParaRPr lang="en-US" sz="1600" baseline="0" dirty="0">
                <a:latin typeface="+mn-lt"/>
              </a:endParaRPr>
            </a:p>
            <a:p>
              <a:pPr>
                <a:defRPr/>
              </a:pPr>
              <a:r>
                <a:rPr lang="en-US" sz="1600" baseline="0" dirty="0">
                  <a:latin typeface="+mn-lt"/>
                </a:rPr>
                <a:t>no mol Air</a:t>
              </a:r>
            </a:p>
            <a:p>
              <a:pPr>
                <a:defRPr/>
              </a:pPr>
              <a:r>
                <a:rPr lang="en-US" sz="1600" baseline="0" dirty="0">
                  <a:latin typeface="+mn-lt"/>
                </a:rPr>
                <a:t>    0.21 mol O2 / mol</a:t>
              </a:r>
            </a:p>
            <a:p>
              <a:pPr>
                <a:defRPr/>
              </a:pPr>
              <a:r>
                <a:rPr lang="en-US" sz="1600" baseline="0" dirty="0">
                  <a:latin typeface="+mn-lt"/>
                </a:rPr>
                <a:t>    0.79 mol N2 / mol</a:t>
              </a:r>
            </a:p>
            <a:p>
              <a:pPr>
                <a:defRPr/>
              </a:pPr>
              <a:r>
                <a:rPr lang="en-US" sz="1600" baseline="0" dirty="0">
                  <a:latin typeface="+mn-lt"/>
                </a:rPr>
                <a:t>X % excess</a:t>
              </a:r>
            </a:p>
            <a:p>
              <a:pPr>
                <a:defRPr/>
              </a:pPr>
              <a:endParaRPr lang="en-US" dirty="0">
                <a:latin typeface="+mn-lt"/>
              </a:endParaRPr>
            </a:p>
          </p:txBody>
        </p:sp>
        <p:sp>
          <p:nvSpPr>
            <p:cNvPr id="35849" name="Rectangle 10">
              <a:extLst>
                <a:ext uri="{FF2B5EF4-FFF2-40B4-BE49-F238E27FC236}">
                  <a16:creationId xmlns:a16="http://schemas.microsoft.com/office/drawing/2014/main" id="{6C28D419-0215-3C0D-4BB2-90F978973BAE}"/>
                </a:ext>
              </a:extLst>
            </p:cNvPr>
            <p:cNvSpPr>
              <a:spLocks noChangeArrowheads="1"/>
            </p:cNvSpPr>
            <p:nvPr/>
          </p:nvSpPr>
          <p:spPr bwMode="auto">
            <a:xfrm>
              <a:off x="4080" y="1776"/>
              <a:ext cx="1440" cy="1040"/>
            </a:xfrm>
            <a:prstGeom prst="rect">
              <a:avLst/>
            </a:prstGeom>
            <a:noFill/>
            <a:ln w="12700">
              <a:noFill/>
              <a:miter lim="800000"/>
              <a:headEnd/>
              <a:tailEnd/>
            </a:ln>
          </p:spPr>
          <p:txBody>
            <a:bodyPr>
              <a:spAutoFit/>
            </a:bodyPr>
            <a:lstStyle/>
            <a:p>
              <a:pPr>
                <a:defRPr/>
              </a:pPr>
              <a:endParaRPr lang="en-US" sz="1600" dirty="0">
                <a:latin typeface="+mn-lt"/>
              </a:endParaRPr>
            </a:p>
            <a:p>
              <a:pPr>
                <a:defRPr/>
              </a:pPr>
              <a:r>
                <a:rPr lang="en-US" sz="1600" baseline="0" dirty="0">
                  <a:latin typeface="+mn-lt"/>
                </a:rPr>
                <a:t>10.0 mol  CO2</a:t>
              </a:r>
            </a:p>
            <a:p>
              <a:pPr>
                <a:defRPr/>
              </a:pPr>
              <a:r>
                <a:rPr lang="en-US" sz="1600" baseline="0" dirty="0">
                  <a:latin typeface="+mn-lt"/>
                </a:rPr>
                <a:t>0.53 mol  CO</a:t>
              </a:r>
            </a:p>
            <a:p>
              <a:pPr>
                <a:defRPr/>
              </a:pPr>
              <a:r>
                <a:rPr lang="en-US" sz="1600" baseline="0" dirty="0">
                  <a:latin typeface="+mn-lt"/>
                </a:rPr>
                <a:t>2.37 mol  O2</a:t>
              </a:r>
            </a:p>
            <a:p>
              <a:pPr>
                <a:defRPr/>
              </a:pPr>
              <a:r>
                <a:rPr lang="en-US" sz="1600" baseline="0" dirty="0">
                  <a:latin typeface="+mn-lt"/>
                </a:rPr>
                <a:t>87.1 mol  N2</a:t>
              </a:r>
            </a:p>
            <a:p>
              <a:pPr>
                <a:defRPr/>
              </a:pPr>
              <a:r>
                <a:rPr lang="en-US" sz="1600" baseline="0" dirty="0" err="1">
                  <a:solidFill>
                    <a:srgbClr val="232323"/>
                  </a:solidFill>
                  <a:latin typeface="+mn-lt"/>
                </a:rPr>
                <a:t>nw</a:t>
              </a:r>
              <a:r>
                <a:rPr lang="en-US" sz="1600" baseline="0" dirty="0">
                  <a:solidFill>
                    <a:srgbClr val="232323"/>
                  </a:solidFill>
                  <a:latin typeface="+mn-lt"/>
                </a:rPr>
                <a:t> mol H2O</a:t>
              </a:r>
              <a:endParaRPr lang="en-US" sz="1600" baseline="0" dirty="0">
                <a:latin typeface="+mn-lt"/>
              </a:endParaRPr>
            </a:p>
            <a:p>
              <a:pPr>
                <a:defRPr/>
              </a:pPr>
              <a:endParaRPr lang="en-US" sz="1600" baseline="-25000" dirty="0">
                <a:latin typeface="+mn-lt"/>
              </a:endParaRPr>
            </a:p>
          </p:txBody>
        </p:sp>
      </p:grpSp>
    </p:spTree>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CE371086-5257-B3D8-EDF7-4865BB10EE31}"/>
              </a:ext>
            </a:extLst>
          </p:cNvPr>
          <p:cNvSpPr>
            <a:spLocks noGrp="1" noChangeAspect="1" noChangeArrowheads="1"/>
          </p:cNvSpPr>
          <p:nvPr>
            <p:ph type="body" idx="1"/>
          </p:nvPr>
        </p:nvSpPr>
        <p:spPr>
          <a:xfrm>
            <a:off x="773113" y="1219200"/>
            <a:ext cx="7808912" cy="4495800"/>
          </a:xfrm>
        </p:spPr>
        <p:txBody>
          <a:bodyPr lIns="91440" tIns="45720" rIns="91440" bIns="45720"/>
          <a:lstStyle/>
          <a:p>
            <a:pPr marL="0" indent="0">
              <a:buFont typeface="Monotype Sorts" charset="2"/>
              <a:buNone/>
              <a:tabLst>
                <a:tab pos="0" algn="l"/>
              </a:tabLst>
            </a:pPr>
            <a:r>
              <a:rPr lang="en-US" altLang="en-US" sz="1800">
                <a:latin typeface="Comic Sans MS" panose="030F0702030302020204" pitchFamily="66" charset="0"/>
              </a:rPr>
              <a:t>Basis :  100 mol/h of methane</a:t>
            </a:r>
          </a:p>
          <a:p>
            <a:pPr marL="0" indent="0">
              <a:buFont typeface="Monotype Sorts" charset="2"/>
              <a:buNone/>
              <a:tabLst>
                <a:tab pos="0" algn="l"/>
              </a:tabLst>
            </a:pPr>
            <a:endParaRPr lang="en-US" altLang="en-US" sz="1800">
              <a:solidFill>
                <a:srgbClr val="FF0000"/>
              </a:solidFill>
              <a:latin typeface="Comic Sans MS" panose="030F0702030302020204" pitchFamily="66" charset="0"/>
            </a:endParaRPr>
          </a:p>
          <a:p>
            <a:pPr marL="0" indent="0">
              <a:buFont typeface="Monotype Sorts" charset="2"/>
              <a:buNone/>
              <a:tabLst>
                <a:tab pos="0" algn="l"/>
              </a:tabLst>
            </a:pPr>
            <a:r>
              <a:rPr lang="en-US" altLang="en-US" sz="1800">
                <a:solidFill>
                  <a:srgbClr val="FF0000"/>
                </a:solidFill>
                <a:latin typeface="Comic Sans MS" panose="030F0702030302020204" pitchFamily="66" charset="0"/>
              </a:rPr>
              <a:t>Strategy : Solve the unknowns from the given information.</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r>
              <a:rPr lang="en-US" altLang="en-US" sz="1800" b="1">
                <a:solidFill>
                  <a:srgbClr val="FF0000"/>
                </a:solidFill>
                <a:latin typeface="Comic Sans MS" panose="030F0702030302020204" pitchFamily="66" charset="0"/>
              </a:rPr>
              <a:t>METHOD :  ATOMIC BALANCE</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r>
              <a:rPr lang="en-US" altLang="en-US" sz="1800" u="sng">
                <a:latin typeface="Comic Sans MS" panose="030F0702030302020204" pitchFamily="66" charset="0"/>
              </a:rPr>
              <a:t>Nitrogen balance</a:t>
            </a:r>
            <a:r>
              <a:rPr lang="en-US" altLang="en-US" sz="1800">
                <a:latin typeface="Comic Sans MS" panose="030F0702030302020204" pitchFamily="66" charset="0"/>
              </a:rPr>
              <a:t>  (Input = output)</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r>
              <a:rPr lang="en-US" altLang="en-US" sz="1800" u="sng">
                <a:solidFill>
                  <a:srgbClr val="070605"/>
                </a:solidFill>
                <a:latin typeface="Comic Sans MS" panose="030F0702030302020204" pitchFamily="66" charset="0"/>
              </a:rPr>
              <a:t>Atomic Carbon  balance</a:t>
            </a:r>
            <a:r>
              <a:rPr lang="en-US" altLang="en-US" sz="1800">
                <a:solidFill>
                  <a:srgbClr val="070605"/>
                </a:solidFill>
                <a:latin typeface="Comic Sans MS" panose="030F0702030302020204" pitchFamily="66" charset="0"/>
              </a:rPr>
              <a:t>  (Input = Output)</a:t>
            </a: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a:latin typeface="Comic Sans MS" panose="030F0702030302020204" pitchFamily="66" charset="0"/>
            </a:endParaRPr>
          </a:p>
          <a:p>
            <a:pPr marL="0" indent="0">
              <a:buFont typeface="Monotype Sorts" charset="2"/>
              <a:buNone/>
              <a:tabLst>
                <a:tab pos="0" algn="l"/>
              </a:tabLst>
            </a:pPr>
            <a:endParaRPr lang="en-US" altLang="en-US" sz="1800" u="sng">
              <a:latin typeface="Comic Sans MS" panose="030F0702030302020204" pitchFamily="66" charset="0"/>
            </a:endParaRPr>
          </a:p>
        </p:txBody>
      </p:sp>
      <p:graphicFrame>
        <p:nvGraphicFramePr>
          <p:cNvPr id="492550" name="Object 6">
            <a:extLst>
              <a:ext uri="{FF2B5EF4-FFF2-40B4-BE49-F238E27FC236}">
                <a16:creationId xmlns:a16="http://schemas.microsoft.com/office/drawing/2014/main" id="{520CB2DE-630D-04CD-DA90-E0A189006420}"/>
              </a:ext>
            </a:extLst>
          </p:cNvPr>
          <p:cNvGraphicFramePr>
            <a:graphicFrameLocks noChangeAspect="1"/>
          </p:cNvGraphicFramePr>
          <p:nvPr/>
        </p:nvGraphicFramePr>
        <p:xfrm>
          <a:off x="914400" y="3657600"/>
          <a:ext cx="4924425" cy="731838"/>
        </p:xfrm>
        <a:graphic>
          <a:graphicData uri="http://schemas.openxmlformats.org/presentationml/2006/ole">
            <mc:AlternateContent xmlns:mc="http://schemas.openxmlformats.org/markup-compatibility/2006">
              <mc:Choice xmlns:v="urn:schemas-microsoft-com:vml" Requires="v">
                <p:oleObj name="Equation" r:id="rId3" imgW="3441700" imgH="482600" progId="Equation.3">
                  <p:embed/>
                </p:oleObj>
              </mc:Choice>
              <mc:Fallback>
                <p:oleObj name="Equation" r:id="rId3" imgW="3441700" imgH="4826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657600"/>
                        <a:ext cx="4924425" cy="73183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2551" name="Object 7">
            <a:extLst>
              <a:ext uri="{FF2B5EF4-FFF2-40B4-BE49-F238E27FC236}">
                <a16:creationId xmlns:a16="http://schemas.microsoft.com/office/drawing/2014/main" id="{5AA9BCCB-2C89-61F8-B293-B708C1E78A09}"/>
              </a:ext>
            </a:extLst>
          </p:cNvPr>
          <p:cNvGraphicFramePr>
            <a:graphicFrameLocks noChangeAspect="1"/>
          </p:cNvGraphicFramePr>
          <p:nvPr/>
        </p:nvGraphicFramePr>
        <p:xfrm>
          <a:off x="990600" y="4876800"/>
          <a:ext cx="7173913" cy="1119188"/>
        </p:xfrm>
        <a:graphic>
          <a:graphicData uri="http://schemas.openxmlformats.org/presentationml/2006/ole">
            <mc:AlternateContent xmlns:mc="http://schemas.openxmlformats.org/markup-compatibility/2006">
              <mc:Choice xmlns:v="urn:schemas-microsoft-com:vml" Requires="v">
                <p:oleObj name="Equation" r:id="rId5" imgW="5181600" imgH="762000" progId="Equation.3">
                  <p:embed/>
                </p:oleObj>
              </mc:Choice>
              <mc:Fallback>
                <p:oleObj name="Equation" r:id="rId5" imgW="5181600" imgH="7620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4876800"/>
                        <a:ext cx="7173913" cy="111918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17765" name="Picture 1">
            <a:extLst>
              <a:ext uri="{FF2B5EF4-FFF2-40B4-BE49-F238E27FC236}">
                <a16:creationId xmlns:a16="http://schemas.microsoft.com/office/drawing/2014/main" id="{B6DC4704-5E92-F23C-DF8B-AC5C6CA3AF06}"/>
              </a:ext>
            </a:extLst>
          </p:cNvPr>
          <p:cNvPicPr>
            <a:picLocks noChangeAspect="1"/>
          </p:cNvPicPr>
          <p:nvPr/>
        </p:nvPicPr>
        <p:blipFill>
          <a:blip r:embed="rId7">
            <a:extLst>
              <a:ext uri="{28A0092B-C50C-407E-A947-70E740481C1C}">
                <a14:useLocalDpi xmlns:a14="http://schemas.microsoft.com/office/drawing/2010/main" val="0"/>
              </a:ext>
            </a:extLst>
          </a:blip>
          <a:srcRect l="21667" t="38889" r="22501" b="15926"/>
          <a:stretch>
            <a:fillRect/>
          </a:stretch>
        </p:blipFill>
        <p:spPr bwMode="auto">
          <a:xfrm>
            <a:off x="5334000" y="0"/>
            <a:ext cx="34496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492550"/>
                                        </p:tgtEl>
                                        <p:attrNameLst>
                                          <p:attrName>style.visibility</p:attrName>
                                        </p:attrNameLst>
                                      </p:cBhvr>
                                      <p:to>
                                        <p:strVal val="visible"/>
                                      </p:to>
                                    </p:set>
                                    <p:anim calcmode="lin" valueType="num">
                                      <p:cBhvr>
                                        <p:cTn id="7" dur="1000" fill="hold"/>
                                        <p:tgtEl>
                                          <p:spTgt spid="492550"/>
                                        </p:tgtEl>
                                        <p:attrNameLst>
                                          <p:attrName>ppt_x</p:attrName>
                                        </p:attrNameLst>
                                      </p:cBhvr>
                                      <p:tavLst>
                                        <p:tav tm="0">
                                          <p:val>
                                            <p:strVal val="#ppt_x-.2"/>
                                          </p:val>
                                        </p:tav>
                                        <p:tav tm="100000">
                                          <p:val>
                                            <p:strVal val="#ppt_x"/>
                                          </p:val>
                                        </p:tav>
                                      </p:tavLst>
                                    </p:anim>
                                    <p:anim calcmode="lin" valueType="num">
                                      <p:cBhvr>
                                        <p:cTn id="8" dur="1000" fill="hold"/>
                                        <p:tgtEl>
                                          <p:spTgt spid="4925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49255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nodeType="clickEffect">
                                  <p:stCondLst>
                                    <p:cond delay="0"/>
                                  </p:stCondLst>
                                  <p:childTnLst>
                                    <p:set>
                                      <p:cBhvr>
                                        <p:cTn id="13" dur="1" fill="hold">
                                          <p:stCondLst>
                                            <p:cond delay="0"/>
                                          </p:stCondLst>
                                        </p:cTn>
                                        <p:tgtEl>
                                          <p:spTgt spid="492551"/>
                                        </p:tgtEl>
                                        <p:attrNameLst>
                                          <p:attrName>style.visibility</p:attrName>
                                        </p:attrNameLst>
                                      </p:cBhvr>
                                      <p:to>
                                        <p:strVal val="visible"/>
                                      </p:to>
                                    </p:set>
                                    <p:anim calcmode="lin" valueType="num">
                                      <p:cBhvr>
                                        <p:cTn id="14" dur="1000" fill="hold"/>
                                        <p:tgtEl>
                                          <p:spTgt spid="492551"/>
                                        </p:tgtEl>
                                        <p:attrNameLst>
                                          <p:attrName>ppt_x</p:attrName>
                                        </p:attrNameLst>
                                      </p:cBhvr>
                                      <p:tavLst>
                                        <p:tav tm="0">
                                          <p:val>
                                            <p:strVal val="#ppt_x-.2"/>
                                          </p:val>
                                        </p:tav>
                                        <p:tav tm="100000">
                                          <p:val>
                                            <p:strVal val="#ppt_x"/>
                                          </p:val>
                                        </p:tav>
                                      </p:tavLst>
                                    </p:anim>
                                    <p:anim calcmode="lin" valueType="num">
                                      <p:cBhvr>
                                        <p:cTn id="15" dur="1000" fill="hold"/>
                                        <p:tgtEl>
                                          <p:spTgt spid="492551"/>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925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B09F39BD-8CAF-DF74-CA9E-81CF713FD459}"/>
              </a:ext>
            </a:extLst>
          </p:cNvPr>
          <p:cNvSpPr>
            <a:spLocks noGrp="1" noChangeAspect="1" noChangeArrowheads="1"/>
          </p:cNvSpPr>
          <p:nvPr>
            <p:ph type="body" idx="1"/>
          </p:nvPr>
        </p:nvSpPr>
        <p:spPr>
          <a:xfrm>
            <a:off x="773113" y="1295400"/>
            <a:ext cx="7808912" cy="4419600"/>
          </a:xfrm>
        </p:spPr>
        <p:txBody>
          <a:bodyPr lIns="91440" tIns="45720" rIns="91440" bIns="45720"/>
          <a:lstStyle/>
          <a:p>
            <a:pPr marL="0" indent="0">
              <a:lnSpc>
                <a:spcPct val="80000"/>
              </a:lnSpc>
              <a:buFont typeface="Monotype Sorts" charset="2"/>
              <a:buNone/>
              <a:tabLst>
                <a:tab pos="0" algn="l"/>
              </a:tabLst>
            </a:pPr>
            <a:r>
              <a:rPr lang="en-US" altLang="en-US" sz="1600" u="sng">
                <a:latin typeface="Comic Sans MS" panose="030F0702030302020204" pitchFamily="66" charset="0"/>
              </a:rPr>
              <a:t>Theoretical  Air</a:t>
            </a:r>
          </a:p>
          <a:p>
            <a:pPr marL="0" indent="0">
              <a:lnSpc>
                <a:spcPct val="80000"/>
              </a:lnSpc>
              <a:buFont typeface="Monotype Sorts" charset="2"/>
              <a:buNone/>
              <a:tabLst>
                <a:tab pos="0" algn="l"/>
              </a:tabLst>
            </a:pPr>
            <a:endParaRPr lang="en-US" altLang="en-US" sz="1600" u="sng">
              <a:latin typeface="Comic Sans MS" panose="030F0702030302020204" pitchFamily="66" charset="0"/>
            </a:endParaRPr>
          </a:p>
          <a:p>
            <a:pPr marL="0" indent="0">
              <a:lnSpc>
                <a:spcPct val="80000"/>
              </a:lnSpc>
              <a:buFont typeface="Monotype Sorts" charset="2"/>
              <a:buNone/>
              <a:tabLst>
                <a:tab pos="0" algn="l"/>
              </a:tabLst>
            </a:pPr>
            <a:endParaRPr lang="en-US" altLang="en-US" sz="1600" u="sng">
              <a:latin typeface="Comic Sans MS" panose="030F0702030302020204" pitchFamily="66" charset="0"/>
            </a:endParaRPr>
          </a:p>
          <a:p>
            <a:pPr marL="0" indent="0">
              <a:lnSpc>
                <a:spcPct val="80000"/>
              </a:lnSpc>
              <a:buFont typeface="Monotype Sorts" charset="2"/>
              <a:buNone/>
              <a:tabLst>
                <a:tab pos="0" algn="l"/>
              </a:tabLst>
            </a:pPr>
            <a:endParaRPr lang="en-US" altLang="en-US" sz="1600" u="sng">
              <a:latin typeface="Comic Sans MS" panose="030F0702030302020204" pitchFamily="66" charset="0"/>
            </a:endParaRPr>
          </a:p>
          <a:p>
            <a:pPr marL="0" indent="0">
              <a:lnSpc>
                <a:spcPct val="80000"/>
              </a:lnSpc>
              <a:buFont typeface="Monotype Sorts" charset="2"/>
              <a:buNone/>
              <a:tabLst>
                <a:tab pos="0" algn="l"/>
              </a:tabLst>
            </a:pPr>
            <a:endParaRPr lang="en-US" altLang="en-US" sz="1600" u="sng">
              <a:latin typeface="Comic Sans MS" panose="030F0702030302020204" pitchFamily="66" charset="0"/>
            </a:endParaRPr>
          </a:p>
          <a:p>
            <a:pPr marL="0" indent="0">
              <a:lnSpc>
                <a:spcPct val="80000"/>
              </a:lnSpc>
              <a:buFont typeface="Monotype Sorts" charset="2"/>
              <a:buNone/>
              <a:tabLst>
                <a:tab pos="0" algn="l"/>
              </a:tabLst>
            </a:pPr>
            <a:endParaRPr lang="en-US" altLang="en-US" sz="1600" u="sng">
              <a:latin typeface="Comic Sans MS" panose="030F0702030302020204" pitchFamily="66" charset="0"/>
            </a:endParaRPr>
          </a:p>
          <a:p>
            <a:pPr marL="0" indent="0">
              <a:lnSpc>
                <a:spcPct val="80000"/>
              </a:lnSpc>
              <a:buFont typeface="Monotype Sorts" charset="2"/>
              <a:buNone/>
              <a:tabLst>
                <a:tab pos="0" algn="l"/>
              </a:tabLst>
            </a:pPr>
            <a:endParaRPr lang="en-US" altLang="en-US" sz="1600" u="sng">
              <a:latin typeface="Comic Sans MS" panose="030F0702030302020204" pitchFamily="66" charset="0"/>
            </a:endParaRPr>
          </a:p>
          <a:p>
            <a:pPr marL="0" indent="0">
              <a:lnSpc>
                <a:spcPct val="80000"/>
              </a:lnSpc>
              <a:buFont typeface="Monotype Sorts" charset="2"/>
              <a:buNone/>
              <a:tabLst>
                <a:tab pos="0" algn="l"/>
              </a:tabLst>
            </a:pPr>
            <a:endParaRPr lang="en-US" altLang="en-US" sz="1600" u="sng">
              <a:latin typeface="Comic Sans MS" panose="030F0702030302020204" pitchFamily="66" charset="0"/>
            </a:endParaRPr>
          </a:p>
          <a:p>
            <a:pPr marL="0" indent="0">
              <a:lnSpc>
                <a:spcPct val="80000"/>
              </a:lnSpc>
              <a:buFont typeface="Monotype Sorts" charset="2"/>
              <a:buNone/>
              <a:tabLst>
                <a:tab pos="0" algn="l"/>
              </a:tabLst>
            </a:pPr>
            <a:endParaRPr lang="en-US" altLang="en-US" sz="1600">
              <a:solidFill>
                <a:srgbClr val="070605"/>
              </a:solidFill>
              <a:latin typeface="Comic Sans MS" panose="030F0702030302020204" pitchFamily="66" charset="0"/>
            </a:endParaRPr>
          </a:p>
          <a:p>
            <a:pPr marL="0" indent="0">
              <a:lnSpc>
                <a:spcPct val="80000"/>
              </a:lnSpc>
              <a:buFont typeface="Monotype Sorts" charset="2"/>
              <a:buNone/>
              <a:tabLst>
                <a:tab pos="0" algn="l"/>
              </a:tabLst>
            </a:pPr>
            <a:r>
              <a:rPr lang="en-US" altLang="en-US" sz="1600" u="sng">
                <a:solidFill>
                  <a:srgbClr val="070605"/>
                </a:solidFill>
                <a:latin typeface="Comic Sans MS" panose="030F0702030302020204" pitchFamily="66" charset="0"/>
              </a:rPr>
              <a:t>Atomic Hydrogen  balance</a:t>
            </a:r>
            <a:r>
              <a:rPr lang="en-US" altLang="en-US" sz="1600">
                <a:solidFill>
                  <a:srgbClr val="070605"/>
                </a:solidFill>
                <a:latin typeface="Comic Sans MS" panose="030F0702030302020204" pitchFamily="66" charset="0"/>
              </a:rPr>
              <a:t>  (Output = Input)</a:t>
            </a:r>
          </a:p>
          <a:p>
            <a:pPr marL="0" indent="0">
              <a:lnSpc>
                <a:spcPct val="80000"/>
              </a:lnSpc>
              <a:buFont typeface="Monotype Sorts" charset="2"/>
              <a:buNone/>
              <a:tabLst>
                <a:tab pos="0" algn="l"/>
              </a:tabLst>
            </a:pPr>
            <a:endParaRPr lang="en-US" altLang="en-US" sz="1600">
              <a:solidFill>
                <a:srgbClr val="070605"/>
              </a:solidFill>
              <a:latin typeface="Comic Sans MS" panose="030F0702030302020204" pitchFamily="66" charset="0"/>
            </a:endParaRPr>
          </a:p>
          <a:p>
            <a:pPr marL="0" indent="0">
              <a:lnSpc>
                <a:spcPct val="80000"/>
              </a:lnSpc>
              <a:buFont typeface="Monotype Sorts" charset="2"/>
              <a:buNone/>
              <a:tabLst>
                <a:tab pos="0" algn="l"/>
              </a:tabLst>
            </a:pPr>
            <a:endParaRPr lang="en-US" altLang="en-US" sz="1600">
              <a:solidFill>
                <a:srgbClr val="070605"/>
              </a:solidFill>
              <a:latin typeface="Comic Sans MS" panose="030F0702030302020204" pitchFamily="66" charset="0"/>
            </a:endParaRPr>
          </a:p>
          <a:p>
            <a:pPr marL="0" indent="0">
              <a:lnSpc>
                <a:spcPct val="80000"/>
              </a:lnSpc>
              <a:buFont typeface="Monotype Sorts" charset="2"/>
              <a:buNone/>
              <a:tabLst>
                <a:tab pos="0" algn="l"/>
              </a:tabLst>
            </a:pPr>
            <a:endParaRPr lang="en-US" altLang="en-US" sz="1600">
              <a:solidFill>
                <a:srgbClr val="070605"/>
              </a:solidFill>
              <a:latin typeface="Comic Sans MS" panose="030F0702030302020204" pitchFamily="66" charset="0"/>
            </a:endParaRPr>
          </a:p>
          <a:p>
            <a:pPr marL="0" indent="0">
              <a:lnSpc>
                <a:spcPct val="80000"/>
              </a:lnSpc>
              <a:buFont typeface="Monotype Sorts" charset="2"/>
              <a:buNone/>
              <a:tabLst>
                <a:tab pos="0" algn="l"/>
              </a:tabLst>
            </a:pPr>
            <a:endParaRPr lang="en-US" altLang="en-US" sz="1600">
              <a:solidFill>
                <a:srgbClr val="070605"/>
              </a:solidFill>
              <a:latin typeface="Comic Sans MS" panose="030F0702030302020204" pitchFamily="66" charset="0"/>
            </a:endParaRPr>
          </a:p>
          <a:p>
            <a:pPr marL="0" indent="0">
              <a:lnSpc>
                <a:spcPct val="80000"/>
              </a:lnSpc>
              <a:buFont typeface="Monotype Sorts" charset="2"/>
              <a:buNone/>
              <a:tabLst>
                <a:tab pos="0" algn="l"/>
              </a:tabLst>
            </a:pPr>
            <a:endParaRPr lang="en-US" altLang="en-US" sz="1600">
              <a:solidFill>
                <a:srgbClr val="070605"/>
              </a:solidFill>
              <a:latin typeface="Comic Sans MS" panose="030F0702030302020204" pitchFamily="66" charset="0"/>
            </a:endParaRPr>
          </a:p>
          <a:p>
            <a:pPr marL="0" indent="0">
              <a:lnSpc>
                <a:spcPct val="80000"/>
              </a:lnSpc>
              <a:buFont typeface="Monotype Sorts" charset="2"/>
              <a:buNone/>
              <a:tabLst>
                <a:tab pos="0" algn="l"/>
              </a:tabLst>
            </a:pPr>
            <a:endParaRPr lang="en-US" altLang="en-US" sz="1600">
              <a:solidFill>
                <a:srgbClr val="070605"/>
              </a:solidFill>
              <a:latin typeface="Comic Sans MS" panose="030F0702030302020204" pitchFamily="66" charset="0"/>
            </a:endParaRPr>
          </a:p>
          <a:p>
            <a:pPr marL="0" indent="0">
              <a:lnSpc>
                <a:spcPct val="80000"/>
              </a:lnSpc>
              <a:buFont typeface="Monotype Sorts" charset="2"/>
              <a:buNone/>
              <a:tabLst>
                <a:tab pos="0" algn="l"/>
              </a:tabLst>
            </a:pPr>
            <a:r>
              <a:rPr lang="en-US" altLang="en-US" sz="1600" u="sng">
                <a:solidFill>
                  <a:srgbClr val="070605"/>
                </a:solidFill>
                <a:latin typeface="Comic Sans MS" panose="030F0702030302020204" pitchFamily="66" charset="0"/>
              </a:rPr>
              <a:t> </a:t>
            </a:r>
            <a:endParaRPr lang="en-US" altLang="en-US">
              <a:latin typeface="Comic Sans MS" panose="030F0702030302020204" pitchFamily="66" charset="0"/>
            </a:endParaRPr>
          </a:p>
          <a:p>
            <a:pPr marL="0" indent="0">
              <a:lnSpc>
                <a:spcPct val="80000"/>
              </a:lnSpc>
              <a:buFont typeface="Monotype Sorts" charset="2"/>
              <a:buNone/>
              <a:tabLst>
                <a:tab pos="0" algn="l"/>
              </a:tabLst>
            </a:pPr>
            <a:endParaRPr lang="en-US" altLang="en-US">
              <a:latin typeface="Comic Sans MS" panose="030F0702030302020204" pitchFamily="66" charset="0"/>
            </a:endParaRPr>
          </a:p>
          <a:p>
            <a:pPr marL="0" indent="0">
              <a:lnSpc>
                <a:spcPct val="80000"/>
              </a:lnSpc>
              <a:buFont typeface="Monotype Sorts" charset="2"/>
              <a:buNone/>
              <a:tabLst>
                <a:tab pos="0" algn="l"/>
              </a:tabLst>
            </a:pPr>
            <a:endParaRPr lang="en-US" altLang="en-US" sz="1600"/>
          </a:p>
        </p:txBody>
      </p:sp>
      <p:graphicFrame>
        <p:nvGraphicFramePr>
          <p:cNvPr id="494599" name="Object 7">
            <a:extLst>
              <a:ext uri="{FF2B5EF4-FFF2-40B4-BE49-F238E27FC236}">
                <a16:creationId xmlns:a16="http://schemas.microsoft.com/office/drawing/2014/main" id="{B7AF1026-6C46-23AC-1A2A-9E7EBC003050}"/>
              </a:ext>
            </a:extLst>
          </p:cNvPr>
          <p:cNvGraphicFramePr>
            <a:graphicFrameLocks noChangeAspect="1"/>
          </p:cNvGraphicFramePr>
          <p:nvPr/>
        </p:nvGraphicFramePr>
        <p:xfrm>
          <a:off x="984250" y="4114800"/>
          <a:ext cx="5486400" cy="1065213"/>
        </p:xfrm>
        <a:graphic>
          <a:graphicData uri="http://schemas.openxmlformats.org/presentationml/2006/ole">
            <mc:AlternateContent xmlns:mc="http://schemas.openxmlformats.org/markup-compatibility/2006">
              <mc:Choice xmlns:v="urn:schemas-microsoft-com:vml" Requires="v">
                <p:oleObj name="Equation" r:id="rId3" imgW="3886200" imgH="711200" progId="Equation.3">
                  <p:embed/>
                </p:oleObj>
              </mc:Choice>
              <mc:Fallback>
                <p:oleObj name="Equation" r:id="rId3" imgW="3886200" imgH="71120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250" y="4114800"/>
                        <a:ext cx="5486400" cy="1065213"/>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4600" name="Object 8">
            <a:extLst>
              <a:ext uri="{FF2B5EF4-FFF2-40B4-BE49-F238E27FC236}">
                <a16:creationId xmlns:a16="http://schemas.microsoft.com/office/drawing/2014/main" id="{3623BDD4-B15A-C9FB-EF5F-DF4219A52C97}"/>
              </a:ext>
            </a:extLst>
          </p:cNvPr>
          <p:cNvGraphicFramePr>
            <a:graphicFrameLocks noChangeAspect="1"/>
          </p:cNvGraphicFramePr>
          <p:nvPr/>
        </p:nvGraphicFramePr>
        <p:xfrm>
          <a:off x="914400" y="1752600"/>
          <a:ext cx="4994275" cy="1417638"/>
        </p:xfrm>
        <a:graphic>
          <a:graphicData uri="http://schemas.openxmlformats.org/presentationml/2006/ole">
            <mc:AlternateContent xmlns:mc="http://schemas.openxmlformats.org/markup-compatibility/2006">
              <mc:Choice xmlns:v="urn:schemas-microsoft-com:vml" Requires="v">
                <p:oleObj name="Equation" r:id="rId5" imgW="3606800" imgH="965200" progId="Equation.3">
                  <p:embed/>
                </p:oleObj>
              </mc:Choice>
              <mc:Fallback>
                <p:oleObj name="Equation" r:id="rId5" imgW="3606800" imgH="9652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1752600"/>
                        <a:ext cx="4994275" cy="141763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19813" name="Picture 4">
            <a:extLst>
              <a:ext uri="{FF2B5EF4-FFF2-40B4-BE49-F238E27FC236}">
                <a16:creationId xmlns:a16="http://schemas.microsoft.com/office/drawing/2014/main" id="{E77A28D5-52FB-6954-C1C6-D76C78C519DA}"/>
              </a:ext>
            </a:extLst>
          </p:cNvPr>
          <p:cNvPicPr>
            <a:picLocks noChangeAspect="1"/>
          </p:cNvPicPr>
          <p:nvPr/>
        </p:nvPicPr>
        <p:blipFill>
          <a:blip r:embed="rId7">
            <a:extLst>
              <a:ext uri="{28A0092B-C50C-407E-A947-70E740481C1C}">
                <a14:useLocalDpi xmlns:a14="http://schemas.microsoft.com/office/drawing/2010/main" val="0"/>
              </a:ext>
            </a:extLst>
          </a:blip>
          <a:srcRect l="21667" t="38889" r="22501" b="15926"/>
          <a:stretch>
            <a:fillRect/>
          </a:stretch>
        </p:blipFill>
        <p:spPr bwMode="auto">
          <a:xfrm>
            <a:off x="5334000" y="0"/>
            <a:ext cx="34496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494600"/>
                                        </p:tgtEl>
                                        <p:attrNameLst>
                                          <p:attrName>style.visibility</p:attrName>
                                        </p:attrNameLst>
                                      </p:cBhvr>
                                      <p:to>
                                        <p:strVal val="visible"/>
                                      </p:to>
                                    </p:set>
                                    <p:anim calcmode="lin" valueType="num">
                                      <p:cBhvr>
                                        <p:cTn id="7" dur="1000" fill="hold"/>
                                        <p:tgtEl>
                                          <p:spTgt spid="494600"/>
                                        </p:tgtEl>
                                        <p:attrNameLst>
                                          <p:attrName>ppt_x</p:attrName>
                                        </p:attrNameLst>
                                      </p:cBhvr>
                                      <p:tavLst>
                                        <p:tav tm="0">
                                          <p:val>
                                            <p:strVal val="#ppt_x-.2"/>
                                          </p:val>
                                        </p:tav>
                                        <p:tav tm="100000">
                                          <p:val>
                                            <p:strVal val="#ppt_x"/>
                                          </p:val>
                                        </p:tav>
                                      </p:tavLst>
                                    </p:anim>
                                    <p:anim calcmode="lin" valueType="num">
                                      <p:cBhvr>
                                        <p:cTn id="8" dur="1000" fill="hold"/>
                                        <p:tgtEl>
                                          <p:spTgt spid="494600"/>
                                        </p:tgtEl>
                                        <p:attrNameLst>
                                          <p:attrName>ppt_y</p:attrName>
                                        </p:attrNameLst>
                                      </p:cBhvr>
                                      <p:tavLst>
                                        <p:tav tm="0">
                                          <p:val>
                                            <p:strVal val="#ppt_y"/>
                                          </p:val>
                                        </p:tav>
                                        <p:tav tm="100000">
                                          <p:val>
                                            <p:strVal val="#ppt_y"/>
                                          </p:val>
                                        </p:tav>
                                      </p:tavLst>
                                    </p:anim>
                                    <p:animEffect transition="in" filter="wipe(right)" prLst="gradientSize: 0.1">
                                      <p:cBhvr>
                                        <p:cTn id="9" dur="1000"/>
                                        <p:tgtEl>
                                          <p:spTgt spid="49460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nodeType="clickEffect">
                                  <p:stCondLst>
                                    <p:cond delay="0"/>
                                  </p:stCondLst>
                                  <p:childTnLst>
                                    <p:set>
                                      <p:cBhvr>
                                        <p:cTn id="13" dur="1" fill="hold">
                                          <p:stCondLst>
                                            <p:cond delay="0"/>
                                          </p:stCondLst>
                                        </p:cTn>
                                        <p:tgtEl>
                                          <p:spTgt spid="494599"/>
                                        </p:tgtEl>
                                        <p:attrNameLst>
                                          <p:attrName>style.visibility</p:attrName>
                                        </p:attrNameLst>
                                      </p:cBhvr>
                                      <p:to>
                                        <p:strVal val="visible"/>
                                      </p:to>
                                    </p:set>
                                    <p:anim calcmode="lin" valueType="num">
                                      <p:cBhvr>
                                        <p:cTn id="14" dur="1000" fill="hold"/>
                                        <p:tgtEl>
                                          <p:spTgt spid="494599"/>
                                        </p:tgtEl>
                                        <p:attrNameLst>
                                          <p:attrName>ppt_x</p:attrName>
                                        </p:attrNameLst>
                                      </p:cBhvr>
                                      <p:tavLst>
                                        <p:tav tm="0">
                                          <p:val>
                                            <p:strVal val="#ppt_x-.2"/>
                                          </p:val>
                                        </p:tav>
                                        <p:tav tm="100000">
                                          <p:val>
                                            <p:strVal val="#ppt_x"/>
                                          </p:val>
                                        </p:tav>
                                      </p:tavLst>
                                    </p:anim>
                                    <p:anim calcmode="lin" valueType="num">
                                      <p:cBhvr>
                                        <p:cTn id="15" dur="1000" fill="hold"/>
                                        <p:tgtEl>
                                          <p:spTgt spid="494599"/>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945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00740" name="Object 4">
            <a:extLst>
              <a:ext uri="{FF2B5EF4-FFF2-40B4-BE49-F238E27FC236}">
                <a16:creationId xmlns:a16="http://schemas.microsoft.com/office/drawing/2014/main" id="{F301C57F-EBDE-6210-C582-63CF5D9A72E0}"/>
              </a:ext>
            </a:extLst>
          </p:cNvPr>
          <p:cNvGraphicFramePr>
            <a:graphicFrameLocks noChangeAspect="1"/>
          </p:cNvGraphicFramePr>
          <p:nvPr/>
        </p:nvGraphicFramePr>
        <p:xfrm>
          <a:off x="609600" y="914400"/>
          <a:ext cx="7664450" cy="2590800"/>
        </p:xfrm>
        <a:graphic>
          <a:graphicData uri="http://schemas.openxmlformats.org/presentationml/2006/ole">
            <mc:AlternateContent xmlns:mc="http://schemas.openxmlformats.org/markup-compatibility/2006">
              <mc:Choice xmlns:v="urn:schemas-microsoft-com:vml" Requires="v">
                <p:oleObj name="Equation" r:id="rId3" imgW="3746500" imgH="1193800" progId="Equation.3">
                  <p:embed/>
                </p:oleObj>
              </mc:Choice>
              <mc:Fallback>
                <p:oleObj name="Equation" r:id="rId3" imgW="3746500" imgH="11938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914400"/>
                        <a:ext cx="7664450" cy="25908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0743" name="Object 7">
            <a:extLst>
              <a:ext uri="{FF2B5EF4-FFF2-40B4-BE49-F238E27FC236}">
                <a16:creationId xmlns:a16="http://schemas.microsoft.com/office/drawing/2014/main" id="{91DB54B1-FE97-F264-4C09-23FE820C1D92}"/>
              </a:ext>
            </a:extLst>
          </p:cNvPr>
          <p:cNvGraphicFramePr>
            <a:graphicFrameLocks noChangeAspect="1"/>
          </p:cNvGraphicFramePr>
          <p:nvPr/>
        </p:nvGraphicFramePr>
        <p:xfrm>
          <a:off x="685800" y="4114800"/>
          <a:ext cx="4430713" cy="619125"/>
        </p:xfrm>
        <a:graphic>
          <a:graphicData uri="http://schemas.openxmlformats.org/presentationml/2006/ole">
            <mc:AlternateContent xmlns:mc="http://schemas.openxmlformats.org/markup-compatibility/2006">
              <mc:Choice xmlns:v="urn:schemas-microsoft-com:vml" Requires="v">
                <p:oleObj name="Equation" r:id="rId5" imgW="2400300" imgH="355600" progId="Equation.3">
                  <p:embed/>
                </p:oleObj>
              </mc:Choice>
              <mc:Fallback>
                <p:oleObj name="Equation" r:id="rId5" imgW="2400300" imgH="3556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4114800"/>
                        <a:ext cx="4430713" cy="6191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21860" name="Picture 3">
            <a:extLst>
              <a:ext uri="{FF2B5EF4-FFF2-40B4-BE49-F238E27FC236}">
                <a16:creationId xmlns:a16="http://schemas.microsoft.com/office/drawing/2014/main" id="{7E262AA7-C23B-BFF6-83F2-F47A7E6AF6F0}"/>
              </a:ext>
            </a:extLst>
          </p:cNvPr>
          <p:cNvPicPr>
            <a:picLocks noChangeAspect="1"/>
          </p:cNvPicPr>
          <p:nvPr/>
        </p:nvPicPr>
        <p:blipFill>
          <a:blip r:embed="rId7">
            <a:extLst>
              <a:ext uri="{28A0092B-C50C-407E-A947-70E740481C1C}">
                <a14:useLocalDpi xmlns:a14="http://schemas.microsoft.com/office/drawing/2010/main" val="0"/>
              </a:ext>
            </a:extLst>
          </a:blip>
          <a:srcRect l="21667" t="38889" r="22501" b="15926"/>
          <a:stretch>
            <a:fillRect/>
          </a:stretch>
        </p:blipFill>
        <p:spPr bwMode="auto">
          <a:xfrm>
            <a:off x="5562600" y="5029200"/>
            <a:ext cx="34496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500740"/>
                                        </p:tgtEl>
                                        <p:attrNameLst>
                                          <p:attrName>style.visibility</p:attrName>
                                        </p:attrNameLst>
                                      </p:cBhvr>
                                      <p:to>
                                        <p:strVal val="visible"/>
                                      </p:to>
                                    </p:set>
                                    <p:anim calcmode="lin" valueType="num">
                                      <p:cBhvr>
                                        <p:cTn id="7" dur="1000" fill="hold"/>
                                        <p:tgtEl>
                                          <p:spTgt spid="500740"/>
                                        </p:tgtEl>
                                        <p:attrNameLst>
                                          <p:attrName>ppt_x</p:attrName>
                                        </p:attrNameLst>
                                      </p:cBhvr>
                                      <p:tavLst>
                                        <p:tav tm="0">
                                          <p:val>
                                            <p:strVal val="#ppt_x-.2"/>
                                          </p:val>
                                        </p:tav>
                                        <p:tav tm="100000">
                                          <p:val>
                                            <p:strVal val="#ppt_x"/>
                                          </p:val>
                                        </p:tav>
                                      </p:tavLst>
                                    </p:anim>
                                    <p:anim calcmode="lin" valueType="num">
                                      <p:cBhvr>
                                        <p:cTn id="8" dur="1000" fill="hold"/>
                                        <p:tgtEl>
                                          <p:spTgt spid="500740"/>
                                        </p:tgtEl>
                                        <p:attrNameLst>
                                          <p:attrName>ppt_y</p:attrName>
                                        </p:attrNameLst>
                                      </p:cBhvr>
                                      <p:tavLst>
                                        <p:tav tm="0">
                                          <p:val>
                                            <p:strVal val="#ppt_y"/>
                                          </p:val>
                                        </p:tav>
                                        <p:tav tm="100000">
                                          <p:val>
                                            <p:strVal val="#ppt_y"/>
                                          </p:val>
                                        </p:tav>
                                      </p:tavLst>
                                    </p:anim>
                                    <p:animEffect transition="in" filter="wipe(right)" prLst="gradientSize: 0.1">
                                      <p:cBhvr>
                                        <p:cTn id="9" dur="1000"/>
                                        <p:tgtEl>
                                          <p:spTgt spid="50074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nodeType="clickEffect">
                                  <p:stCondLst>
                                    <p:cond delay="0"/>
                                  </p:stCondLst>
                                  <p:childTnLst>
                                    <p:set>
                                      <p:cBhvr>
                                        <p:cTn id="13" dur="1" fill="hold">
                                          <p:stCondLst>
                                            <p:cond delay="0"/>
                                          </p:stCondLst>
                                        </p:cTn>
                                        <p:tgtEl>
                                          <p:spTgt spid="500743"/>
                                        </p:tgtEl>
                                        <p:attrNameLst>
                                          <p:attrName>style.visibility</p:attrName>
                                        </p:attrNameLst>
                                      </p:cBhvr>
                                      <p:to>
                                        <p:strVal val="visible"/>
                                      </p:to>
                                    </p:set>
                                    <p:anim calcmode="lin" valueType="num">
                                      <p:cBhvr>
                                        <p:cTn id="14" dur="1000" fill="hold"/>
                                        <p:tgtEl>
                                          <p:spTgt spid="500743"/>
                                        </p:tgtEl>
                                        <p:attrNameLst>
                                          <p:attrName>ppt_x</p:attrName>
                                        </p:attrNameLst>
                                      </p:cBhvr>
                                      <p:tavLst>
                                        <p:tav tm="0">
                                          <p:val>
                                            <p:strVal val="#ppt_x-.2"/>
                                          </p:val>
                                        </p:tav>
                                        <p:tav tm="100000">
                                          <p:val>
                                            <p:strVal val="#ppt_x"/>
                                          </p:val>
                                        </p:tav>
                                      </p:tavLst>
                                    </p:anim>
                                    <p:anim calcmode="lin" valueType="num">
                                      <p:cBhvr>
                                        <p:cTn id="15" dur="1000" fill="hold"/>
                                        <p:tgtEl>
                                          <p:spTgt spid="500743"/>
                                        </p:tgtEl>
                                        <p:attrNameLst>
                                          <p:attrName>ppt_y</p:attrName>
                                        </p:attrNameLst>
                                      </p:cBhvr>
                                      <p:tavLst>
                                        <p:tav tm="0">
                                          <p:val>
                                            <p:strVal val="#ppt_y"/>
                                          </p:val>
                                        </p:tav>
                                        <p:tav tm="100000">
                                          <p:val>
                                            <p:strVal val="#ppt_y"/>
                                          </p:val>
                                        </p:tav>
                                      </p:tavLst>
                                    </p:anim>
                                    <p:animEffect transition="in" filter="wipe(right)" prLst="gradientSize: 0.1">
                                      <p:cBhvr>
                                        <p:cTn id="16" dur="1000"/>
                                        <p:tgtEl>
                                          <p:spTgt spid="5007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40D273C2-E98F-C2FE-C5CD-8635051959E5}"/>
              </a:ext>
            </a:extLst>
          </p:cNvPr>
          <p:cNvSpPr>
            <a:spLocks noGrp="1" noChangeArrowheads="1"/>
          </p:cNvSpPr>
          <p:nvPr>
            <p:ph type="title"/>
          </p:nvPr>
        </p:nvSpPr>
        <p:spPr>
          <a:xfrm>
            <a:off x="533400" y="381000"/>
            <a:ext cx="7916863" cy="701675"/>
          </a:xfrm>
          <a:solidFill>
            <a:schemeClr val="accent1"/>
          </a:solidFill>
          <a:ln>
            <a:solidFill>
              <a:schemeClr val="tx1"/>
            </a:solidFill>
            <a:miter lim="800000"/>
            <a:headEnd/>
            <a:tailEnd/>
          </a:ln>
        </p:spPr>
        <p:txBody>
          <a:bodyPr/>
          <a:lstStyle/>
          <a:p>
            <a:pPr algn="ctr"/>
            <a:r>
              <a:rPr lang="en-US" altLang="en-US" sz="3200" b="1">
                <a:solidFill>
                  <a:schemeClr val="tx1"/>
                </a:solidFill>
              </a:rPr>
              <a:t>Combustion calculations</a:t>
            </a:r>
            <a:endParaRPr lang="en-US" altLang="en-US" sz="3200" b="1"/>
          </a:p>
        </p:txBody>
      </p:sp>
      <p:sp>
        <p:nvSpPr>
          <p:cNvPr id="29699" name="Rectangle 3">
            <a:extLst>
              <a:ext uri="{FF2B5EF4-FFF2-40B4-BE49-F238E27FC236}">
                <a16:creationId xmlns:a16="http://schemas.microsoft.com/office/drawing/2014/main" id="{742694A5-B68F-2180-E043-EA74FC47876E}"/>
              </a:ext>
            </a:extLst>
          </p:cNvPr>
          <p:cNvSpPr>
            <a:spLocks noGrp="1" noChangeArrowheads="1"/>
          </p:cNvSpPr>
          <p:nvPr>
            <p:ph type="body" idx="1"/>
          </p:nvPr>
        </p:nvSpPr>
        <p:spPr>
          <a:xfrm>
            <a:off x="608013" y="1219200"/>
            <a:ext cx="7848600" cy="5410200"/>
          </a:xfrm>
          <a:ln>
            <a:solidFill>
              <a:schemeClr val="tx1"/>
            </a:solidFill>
            <a:miter lim="800000"/>
            <a:headEnd/>
            <a:tailEnd/>
          </a:ln>
        </p:spPr>
        <p:txBody>
          <a:bodyPr/>
          <a:lstStyle/>
          <a:p>
            <a:pPr algn="ctr">
              <a:lnSpc>
                <a:spcPct val="90000"/>
              </a:lnSpc>
              <a:buFontTx/>
              <a:buNone/>
            </a:pPr>
            <a:endParaRPr lang="en-US" altLang="en-US" sz="2000"/>
          </a:p>
          <a:p>
            <a:pPr algn="ctr">
              <a:lnSpc>
                <a:spcPct val="90000"/>
              </a:lnSpc>
              <a:buFontTx/>
              <a:buNone/>
            </a:pPr>
            <a:r>
              <a:rPr lang="en-US" altLang="en-US" sz="2000"/>
              <a:t>Fuel properties </a:t>
            </a:r>
            <a:r>
              <a:rPr lang="en-US" altLang="en-US" sz="2000" b="1">
                <a:solidFill>
                  <a:srgbClr val="FF0000"/>
                </a:solidFill>
              </a:rPr>
              <a:t>(Lec 02 &amp; 03)</a:t>
            </a:r>
          </a:p>
          <a:p>
            <a:pPr algn="ctr">
              <a:lnSpc>
                <a:spcPct val="90000"/>
              </a:lnSpc>
              <a:buFontTx/>
              <a:buNone/>
            </a:pPr>
            <a:endParaRPr lang="en-US" altLang="en-US" sz="2000"/>
          </a:p>
          <a:p>
            <a:pPr algn="ctr">
              <a:lnSpc>
                <a:spcPct val="90000"/>
              </a:lnSpc>
              <a:buFontTx/>
              <a:buNone/>
            </a:pPr>
            <a:endParaRPr lang="en-US" altLang="en-US" sz="2000"/>
          </a:p>
          <a:p>
            <a:pPr algn="ctr">
              <a:lnSpc>
                <a:spcPct val="90000"/>
              </a:lnSpc>
              <a:buFontTx/>
              <a:buNone/>
            </a:pPr>
            <a:r>
              <a:rPr lang="en-US" altLang="en-US" sz="2000"/>
              <a:t>Mass balance</a:t>
            </a:r>
          </a:p>
          <a:p>
            <a:pPr algn="ctr">
              <a:lnSpc>
                <a:spcPct val="90000"/>
              </a:lnSpc>
              <a:buFontTx/>
              <a:buNone/>
            </a:pPr>
            <a:r>
              <a:rPr lang="en-US" altLang="en-US" sz="2000"/>
              <a:t>Energy balance</a:t>
            </a:r>
          </a:p>
          <a:p>
            <a:pPr algn="ctr">
              <a:lnSpc>
                <a:spcPct val="90000"/>
              </a:lnSpc>
              <a:buFontTx/>
              <a:buNone/>
            </a:pPr>
            <a:endParaRPr lang="en-US" altLang="en-US" sz="2000"/>
          </a:p>
          <a:p>
            <a:pPr algn="ctr">
              <a:lnSpc>
                <a:spcPct val="90000"/>
              </a:lnSpc>
              <a:buFontTx/>
              <a:buNone/>
            </a:pPr>
            <a:endParaRPr lang="en-US" altLang="en-US" sz="2000"/>
          </a:p>
          <a:p>
            <a:pPr algn="ctr">
              <a:lnSpc>
                <a:spcPct val="90000"/>
              </a:lnSpc>
              <a:buFontTx/>
              <a:buNone/>
            </a:pPr>
            <a:r>
              <a:rPr lang="en-US" altLang="en-US" sz="2000"/>
              <a:t>Combustion products</a:t>
            </a:r>
          </a:p>
          <a:p>
            <a:pPr algn="ctr">
              <a:lnSpc>
                <a:spcPct val="90000"/>
              </a:lnSpc>
              <a:buFontTx/>
              <a:buNone/>
            </a:pPr>
            <a:r>
              <a:rPr lang="en-US" altLang="en-US" sz="2000"/>
              <a:t>Combustion efficiency</a:t>
            </a:r>
          </a:p>
          <a:p>
            <a:pPr algn="ctr">
              <a:lnSpc>
                <a:spcPct val="90000"/>
              </a:lnSpc>
              <a:buFontTx/>
              <a:buNone/>
            </a:pPr>
            <a:r>
              <a:rPr lang="en-US" altLang="en-US" sz="2000"/>
              <a:t>Thermal efficiency</a:t>
            </a:r>
          </a:p>
          <a:p>
            <a:pPr algn="ctr">
              <a:lnSpc>
                <a:spcPct val="90000"/>
              </a:lnSpc>
              <a:buFontTx/>
              <a:buNone/>
            </a:pPr>
            <a:r>
              <a:rPr lang="en-US" altLang="en-US" sz="2000"/>
              <a:t>Excess air requirement</a:t>
            </a:r>
          </a:p>
          <a:p>
            <a:pPr algn="ctr">
              <a:lnSpc>
                <a:spcPct val="90000"/>
              </a:lnSpc>
              <a:buFontTx/>
              <a:buNone/>
            </a:pPr>
            <a:r>
              <a:rPr lang="en-US" altLang="en-US" sz="2000"/>
              <a:t>Air-fuel ratio</a:t>
            </a:r>
          </a:p>
          <a:p>
            <a:pPr algn="ctr">
              <a:lnSpc>
                <a:spcPct val="90000"/>
              </a:lnSpc>
              <a:buFontTx/>
              <a:buNone/>
            </a:pPr>
            <a:r>
              <a:rPr lang="en-US" altLang="en-US" sz="2000"/>
              <a:t>Flame temperature</a:t>
            </a:r>
          </a:p>
          <a:p>
            <a:pPr algn="ctr">
              <a:lnSpc>
                <a:spcPct val="90000"/>
              </a:lnSpc>
              <a:buFontTx/>
              <a:buNone/>
            </a:pPr>
            <a:r>
              <a:rPr lang="en-US" altLang="en-US" sz="2000"/>
              <a:t>Etc.</a:t>
            </a:r>
          </a:p>
          <a:p>
            <a:pPr algn="ctr">
              <a:lnSpc>
                <a:spcPct val="90000"/>
              </a:lnSpc>
              <a:buFontTx/>
              <a:buNone/>
            </a:pPr>
            <a:endParaRPr lang="en-US" altLang="en-US" sz="2000"/>
          </a:p>
        </p:txBody>
      </p:sp>
      <p:sp>
        <p:nvSpPr>
          <p:cNvPr id="29700" name="Rectangle 6">
            <a:extLst>
              <a:ext uri="{FF2B5EF4-FFF2-40B4-BE49-F238E27FC236}">
                <a16:creationId xmlns:a16="http://schemas.microsoft.com/office/drawing/2014/main" id="{71CEF162-D11A-BC6F-A40B-08FB03D1E744}"/>
              </a:ext>
            </a:extLst>
          </p:cNvPr>
          <p:cNvSpPr>
            <a:spLocks noChangeArrowheads="1"/>
          </p:cNvSpPr>
          <p:nvPr/>
        </p:nvSpPr>
        <p:spPr bwMode="auto">
          <a:xfrm>
            <a:off x="2590800" y="3886200"/>
            <a:ext cx="4038600" cy="2667000"/>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29701" name="Rectangle 7">
            <a:extLst>
              <a:ext uri="{FF2B5EF4-FFF2-40B4-BE49-F238E27FC236}">
                <a16:creationId xmlns:a16="http://schemas.microsoft.com/office/drawing/2014/main" id="{A501F40A-0E54-D6C8-F14D-B8DD0D93A1AC}"/>
              </a:ext>
            </a:extLst>
          </p:cNvPr>
          <p:cNvSpPr>
            <a:spLocks noChangeArrowheads="1"/>
          </p:cNvSpPr>
          <p:nvPr/>
        </p:nvSpPr>
        <p:spPr bwMode="auto">
          <a:xfrm>
            <a:off x="2590800" y="2590800"/>
            <a:ext cx="4038600" cy="762000"/>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29702" name="Rectangle 8">
            <a:extLst>
              <a:ext uri="{FF2B5EF4-FFF2-40B4-BE49-F238E27FC236}">
                <a16:creationId xmlns:a16="http://schemas.microsoft.com/office/drawing/2014/main" id="{9FDE934C-9B87-A96B-A2BD-503011C01943}"/>
              </a:ext>
            </a:extLst>
          </p:cNvPr>
          <p:cNvSpPr>
            <a:spLocks noChangeArrowheads="1"/>
          </p:cNvSpPr>
          <p:nvPr/>
        </p:nvSpPr>
        <p:spPr bwMode="auto">
          <a:xfrm>
            <a:off x="2590800" y="1447800"/>
            <a:ext cx="4038600" cy="609600"/>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29703" name="AutoShape 9">
            <a:extLst>
              <a:ext uri="{FF2B5EF4-FFF2-40B4-BE49-F238E27FC236}">
                <a16:creationId xmlns:a16="http://schemas.microsoft.com/office/drawing/2014/main" id="{B3891070-B0CE-45A2-B724-1289777EB758}"/>
              </a:ext>
            </a:extLst>
          </p:cNvPr>
          <p:cNvSpPr>
            <a:spLocks noChangeArrowheads="1"/>
          </p:cNvSpPr>
          <p:nvPr/>
        </p:nvSpPr>
        <p:spPr bwMode="auto">
          <a:xfrm>
            <a:off x="4495800" y="3429000"/>
            <a:ext cx="304800" cy="381000"/>
          </a:xfrm>
          <a:prstGeom prst="downArrow">
            <a:avLst>
              <a:gd name="adj1" fmla="val 50000"/>
              <a:gd name="adj2" fmla="val 31250"/>
            </a:avLst>
          </a:prstGeom>
          <a:solidFill>
            <a:schemeClr val="accent1"/>
          </a:solidFill>
          <a:ln w="12700">
            <a:solidFill>
              <a:schemeClr val="tx1"/>
            </a:solidFill>
            <a:miter lim="800000"/>
            <a:headEnd type="none" w="sm" len="sm"/>
            <a:tailEnd type="none" w="sm" len="sm"/>
          </a:ln>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29704" name="AutoShape 10">
            <a:extLst>
              <a:ext uri="{FF2B5EF4-FFF2-40B4-BE49-F238E27FC236}">
                <a16:creationId xmlns:a16="http://schemas.microsoft.com/office/drawing/2014/main" id="{9DBE7918-ECB8-3B04-9251-EA38BB16BBEB}"/>
              </a:ext>
            </a:extLst>
          </p:cNvPr>
          <p:cNvSpPr>
            <a:spLocks noChangeArrowheads="1"/>
          </p:cNvSpPr>
          <p:nvPr/>
        </p:nvSpPr>
        <p:spPr bwMode="auto">
          <a:xfrm>
            <a:off x="4495800" y="2133600"/>
            <a:ext cx="304800" cy="381000"/>
          </a:xfrm>
          <a:prstGeom prst="downArrow">
            <a:avLst>
              <a:gd name="adj1" fmla="val 50000"/>
              <a:gd name="adj2" fmla="val 31250"/>
            </a:avLst>
          </a:prstGeom>
          <a:solidFill>
            <a:schemeClr val="accent1"/>
          </a:solidFill>
          <a:ln w="12700">
            <a:solidFill>
              <a:schemeClr val="tx1"/>
            </a:solidFill>
            <a:miter lim="800000"/>
            <a:headEnd type="none" w="sm" len="sm"/>
            <a:tailEnd type="none" w="sm" len="sm"/>
          </a:ln>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29705" name="AutoShape 11">
            <a:extLst>
              <a:ext uri="{FF2B5EF4-FFF2-40B4-BE49-F238E27FC236}">
                <a16:creationId xmlns:a16="http://schemas.microsoft.com/office/drawing/2014/main" id="{28DC7F5F-A80E-B81D-7A56-D338C0795CD9}"/>
              </a:ext>
            </a:extLst>
          </p:cNvPr>
          <p:cNvSpPr>
            <a:spLocks noChangeArrowheads="1"/>
          </p:cNvSpPr>
          <p:nvPr/>
        </p:nvSpPr>
        <p:spPr bwMode="auto">
          <a:xfrm>
            <a:off x="6248400" y="3429000"/>
            <a:ext cx="304800" cy="381000"/>
          </a:xfrm>
          <a:prstGeom prst="downArrow">
            <a:avLst>
              <a:gd name="adj1" fmla="val 50000"/>
              <a:gd name="adj2" fmla="val 31250"/>
            </a:avLst>
          </a:prstGeom>
          <a:solidFill>
            <a:schemeClr val="accent1"/>
          </a:solidFill>
          <a:ln w="12700">
            <a:solidFill>
              <a:schemeClr val="tx1"/>
            </a:solidFill>
            <a:miter lim="800000"/>
            <a:headEnd type="none" w="sm" len="sm"/>
            <a:tailEnd type="none" w="sm" len="sm"/>
          </a:ln>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29706" name="AutoShape 12">
            <a:extLst>
              <a:ext uri="{FF2B5EF4-FFF2-40B4-BE49-F238E27FC236}">
                <a16:creationId xmlns:a16="http://schemas.microsoft.com/office/drawing/2014/main" id="{3E8B0CB1-28E8-C5B6-DE18-5BA3D4DC77EF}"/>
              </a:ext>
            </a:extLst>
          </p:cNvPr>
          <p:cNvSpPr>
            <a:spLocks noChangeArrowheads="1"/>
          </p:cNvSpPr>
          <p:nvPr/>
        </p:nvSpPr>
        <p:spPr bwMode="auto">
          <a:xfrm>
            <a:off x="2743200" y="3429000"/>
            <a:ext cx="304800" cy="381000"/>
          </a:xfrm>
          <a:prstGeom prst="downArrow">
            <a:avLst>
              <a:gd name="adj1" fmla="val 50000"/>
              <a:gd name="adj2" fmla="val 31250"/>
            </a:avLst>
          </a:prstGeom>
          <a:solidFill>
            <a:schemeClr val="accent1"/>
          </a:solidFill>
          <a:ln w="12700">
            <a:solidFill>
              <a:schemeClr val="tx1"/>
            </a:solidFill>
            <a:miter lim="800000"/>
            <a:headEnd type="none" w="sm" len="sm"/>
            <a:tailEnd type="none" w="sm" len="sm"/>
          </a:ln>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Slide Number Placeholder 5">
            <a:extLst>
              <a:ext uri="{FF2B5EF4-FFF2-40B4-BE49-F238E27FC236}">
                <a16:creationId xmlns:a16="http://schemas.microsoft.com/office/drawing/2014/main" id="{ADD4305D-0E7D-585F-E427-0458DC48B08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8D858C4A-C61D-473F-BC10-B03FE01A557B}" type="slidenum">
              <a:rPr lang="en-US" altLang="en-US" sz="1400" smtClean="0">
                <a:latin typeface="Arial" panose="020B0604020202020204" pitchFamily="34" charset="0"/>
              </a:rPr>
              <a:pPr>
                <a:spcBef>
                  <a:spcPct val="0"/>
                </a:spcBef>
                <a:buClrTx/>
                <a:buFontTx/>
                <a:buNone/>
              </a:pPr>
              <a:t>60</a:t>
            </a:fld>
            <a:endParaRPr lang="en-US" altLang="en-US" sz="1400">
              <a:latin typeface="Arial" panose="020B0604020202020204" pitchFamily="34" charset="0"/>
            </a:endParaRPr>
          </a:p>
        </p:txBody>
      </p:sp>
      <p:graphicFrame>
        <p:nvGraphicFramePr>
          <p:cNvPr id="5" name="Table 4">
            <a:extLst>
              <a:ext uri="{FF2B5EF4-FFF2-40B4-BE49-F238E27FC236}">
                <a16:creationId xmlns:a16="http://schemas.microsoft.com/office/drawing/2014/main" id="{D6753F8B-A36D-3C12-E2BD-BA2F3EA5635A}"/>
              </a:ext>
            </a:extLst>
          </p:cNvPr>
          <p:cNvGraphicFramePr>
            <a:graphicFrameLocks noGrp="1"/>
          </p:cNvGraphicFramePr>
          <p:nvPr/>
        </p:nvGraphicFramePr>
        <p:xfrm>
          <a:off x="244475" y="457200"/>
          <a:ext cx="5486400" cy="3352797"/>
        </p:xfrm>
        <a:graphic>
          <a:graphicData uri="http://schemas.openxmlformats.org/drawingml/2006/table">
            <a:tbl>
              <a:tblPr/>
              <a:tblGrid>
                <a:gridCol w="991674">
                  <a:extLst>
                    <a:ext uri="{9D8B030D-6E8A-4147-A177-3AD203B41FA5}">
                      <a16:colId xmlns:a16="http://schemas.microsoft.com/office/drawing/2014/main" val="20000"/>
                    </a:ext>
                  </a:extLst>
                </a:gridCol>
                <a:gridCol w="2253803">
                  <a:extLst>
                    <a:ext uri="{9D8B030D-6E8A-4147-A177-3AD203B41FA5}">
                      <a16:colId xmlns:a16="http://schemas.microsoft.com/office/drawing/2014/main" val="20001"/>
                    </a:ext>
                  </a:extLst>
                </a:gridCol>
                <a:gridCol w="2240923">
                  <a:extLst>
                    <a:ext uri="{9D8B030D-6E8A-4147-A177-3AD203B41FA5}">
                      <a16:colId xmlns:a16="http://schemas.microsoft.com/office/drawing/2014/main" val="20002"/>
                    </a:ext>
                  </a:extLst>
                </a:gridCol>
              </a:tblGrid>
              <a:tr h="372533">
                <a:tc gridSpan="3">
                  <a:txBody>
                    <a:bodyPr/>
                    <a:lstStyle/>
                    <a:p>
                      <a:pPr algn="ctr" fontAlgn="b"/>
                      <a:r>
                        <a:rPr lang="en-US" sz="1600" b="0" i="0" u="none" strike="noStrike" dirty="0">
                          <a:latin typeface="Arial"/>
                        </a:rPr>
                        <a:t>FLUE GAS ANALYSIS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72533">
                <a:tc>
                  <a:txBody>
                    <a:bodyPr/>
                    <a:lstStyle/>
                    <a:p>
                      <a:pPr algn="l" fontAlgn="b"/>
                      <a:r>
                        <a:rPr lang="en-US" sz="1600" b="0" i="0" u="none" strike="noStrike">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latin typeface="Arial"/>
                        </a:rPr>
                        <a:t>%VOL (DRY)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latin typeface="Arial"/>
                        </a:rPr>
                        <a:t>%VOL (WET)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2533">
                <a:tc>
                  <a:txBody>
                    <a:bodyPr/>
                    <a:lstStyle/>
                    <a:p>
                      <a:pPr algn="ctr" fontAlgn="b"/>
                      <a:r>
                        <a:rPr lang="en-US" sz="1600" b="0" i="0" u="none" strike="noStrike">
                          <a:latin typeface="Arial"/>
                        </a:rPr>
                        <a:t>CO2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latin typeface="Arial"/>
                        </a:rPr>
                        <a:t>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latin typeface="Arial"/>
                        </a:rPr>
                        <a:t>8.260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72533">
                <a:tc>
                  <a:txBody>
                    <a:bodyPr/>
                    <a:lstStyle/>
                    <a:p>
                      <a:pPr algn="ctr" fontAlgn="b"/>
                      <a:r>
                        <a:rPr lang="en-US" sz="1600" b="0" i="0" u="none" strike="noStrike">
                          <a:latin typeface="Arial"/>
                        </a:rPr>
                        <a:t>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600" b="0" i="0" u="none" strike="noStrike" dirty="0">
                          <a:latin typeface="Arial"/>
                        </a:rPr>
                        <a:t>0.53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latin typeface="Arial"/>
                        </a:rPr>
                        <a:t>0.438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72533">
                <a:tc>
                  <a:txBody>
                    <a:bodyPr/>
                    <a:lstStyle/>
                    <a:p>
                      <a:pPr algn="ctr" fontAlgn="b"/>
                      <a:r>
                        <a:rPr lang="en-US" sz="1600" b="0" i="0" u="none" strike="noStrike">
                          <a:latin typeface="Arial"/>
                        </a:rPr>
                        <a:t>N2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600" b="0" i="0" u="none" strike="noStrike" dirty="0">
                          <a:latin typeface="Arial"/>
                        </a:rPr>
                        <a:t>87.10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latin typeface="Arial"/>
                        </a:rPr>
                        <a:t>71.948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72533">
                <a:tc>
                  <a:txBody>
                    <a:bodyPr/>
                    <a:lstStyle/>
                    <a:p>
                      <a:pPr algn="ctr" fontAlgn="b"/>
                      <a:r>
                        <a:rPr lang="en-US" sz="1600" b="0" i="0" u="none" strike="noStrike">
                          <a:latin typeface="Arial"/>
                        </a:rPr>
                        <a:t>O2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600" b="0" i="0" u="none" strike="noStrike">
                          <a:latin typeface="Arial"/>
                        </a:rPr>
                        <a:t>2.37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latin typeface="Arial"/>
                        </a:rPr>
                        <a:t>1.958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72533">
                <a:tc>
                  <a:txBody>
                    <a:bodyPr/>
                    <a:lstStyle/>
                    <a:p>
                      <a:pPr algn="ctr" fontAlgn="b"/>
                      <a:r>
                        <a:rPr lang="en-US" sz="1600" b="0" i="0" u="none" strike="noStrike">
                          <a:latin typeface="Arial"/>
                        </a:rPr>
                        <a:t>H20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600" b="0" i="0" u="none" strike="noStrike">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1600" b="0" i="0" u="none" strike="noStrike" dirty="0">
                          <a:latin typeface="Arial"/>
                        </a:rPr>
                        <a:t>17.396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72533">
                <a:tc>
                  <a:txBody>
                    <a:bodyPr/>
                    <a:lstStyle/>
                    <a:p>
                      <a:pPr algn="ctr" fontAlgn="b"/>
                      <a:r>
                        <a:rPr lang="en-US" sz="1600" b="0" i="0" u="none" strike="noStrike">
                          <a:latin typeface="Arial"/>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latin typeface="Arial"/>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latin typeface="Arial"/>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72533">
                <a:tc>
                  <a:txBody>
                    <a:bodyPr/>
                    <a:lstStyle/>
                    <a:p>
                      <a:pPr algn="ctr" fontAlgn="b"/>
                      <a:r>
                        <a:rPr lang="en-US" sz="1600" b="0" i="0" u="none" strike="noStrike">
                          <a:latin typeface="Arial"/>
                        </a:rPr>
                        <a:t>AMW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latin typeface="Arial"/>
                        </a:rPr>
                        <a:t>29.7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latin typeface="Arial"/>
                        </a:rPr>
                        <a:t>27.7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grpSp>
        <p:nvGrpSpPr>
          <p:cNvPr id="123947" name="Group 6">
            <a:extLst>
              <a:ext uri="{FF2B5EF4-FFF2-40B4-BE49-F238E27FC236}">
                <a16:creationId xmlns:a16="http://schemas.microsoft.com/office/drawing/2014/main" id="{A17DCA40-60AA-62DE-024B-02EEC2ACA633}"/>
              </a:ext>
            </a:extLst>
          </p:cNvPr>
          <p:cNvGrpSpPr>
            <a:grpSpLocks/>
          </p:cNvGrpSpPr>
          <p:nvPr/>
        </p:nvGrpSpPr>
        <p:grpSpPr bwMode="auto">
          <a:xfrm>
            <a:off x="244475" y="4419600"/>
            <a:ext cx="7588250" cy="1235075"/>
            <a:chOff x="370568" y="4251323"/>
            <a:chExt cx="7586901" cy="1235077"/>
          </a:xfrm>
        </p:grpSpPr>
        <p:graphicFrame>
          <p:nvGraphicFramePr>
            <p:cNvPr id="123949" name="Object 7">
              <a:extLst>
                <a:ext uri="{FF2B5EF4-FFF2-40B4-BE49-F238E27FC236}">
                  <a16:creationId xmlns:a16="http://schemas.microsoft.com/office/drawing/2014/main" id="{E17667C0-07E5-6F0E-D5BC-5BC25EDE7061}"/>
                </a:ext>
              </a:extLst>
            </p:cNvPr>
            <p:cNvGraphicFramePr>
              <a:graphicFrameLocks noChangeAspect="1"/>
            </p:cNvGraphicFramePr>
            <p:nvPr/>
          </p:nvGraphicFramePr>
          <p:xfrm>
            <a:off x="370568" y="4251323"/>
            <a:ext cx="7586901" cy="1235077"/>
          </p:xfrm>
          <a:graphic>
            <a:graphicData uri="http://schemas.openxmlformats.org/presentationml/2006/ole">
              <mc:AlternateContent xmlns:mc="http://schemas.openxmlformats.org/markup-compatibility/2006">
                <mc:Choice xmlns:v="urn:schemas-microsoft-com:vml" Requires="v">
                  <p:oleObj name="Worksheet" r:id="rId2" imgW="4777846" imgH="777335" progId="Excel.Sheet.8">
                    <p:embed/>
                  </p:oleObj>
                </mc:Choice>
                <mc:Fallback>
                  <p:oleObj name="Worksheet" r:id="rId2" imgW="4777846" imgH="777335" progId="Excel.Sheet.8">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568" y="4251323"/>
                          <a:ext cx="7586901" cy="1235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3950" name="Rectangle 8">
              <a:extLst>
                <a:ext uri="{FF2B5EF4-FFF2-40B4-BE49-F238E27FC236}">
                  <a16:creationId xmlns:a16="http://schemas.microsoft.com/office/drawing/2014/main" id="{D33E2584-D662-AB6F-F117-569335C467F3}"/>
                </a:ext>
              </a:extLst>
            </p:cNvPr>
            <p:cNvSpPr>
              <a:spLocks noChangeArrowheads="1"/>
            </p:cNvSpPr>
            <p:nvPr/>
          </p:nvSpPr>
          <p:spPr bwMode="auto">
            <a:xfrm>
              <a:off x="5105400" y="4953000"/>
              <a:ext cx="2819400" cy="533400"/>
            </a:xfrm>
            <a:prstGeom prst="rect">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grpSp>
      <p:pic>
        <p:nvPicPr>
          <p:cNvPr id="123948" name="Picture 6">
            <a:extLst>
              <a:ext uri="{FF2B5EF4-FFF2-40B4-BE49-F238E27FC236}">
                <a16:creationId xmlns:a16="http://schemas.microsoft.com/office/drawing/2014/main" id="{B9CAAA42-71C1-F657-70C2-1E0DD263CE13}"/>
              </a:ext>
            </a:extLst>
          </p:cNvPr>
          <p:cNvPicPr>
            <a:picLocks noChangeAspect="1"/>
          </p:cNvPicPr>
          <p:nvPr/>
        </p:nvPicPr>
        <p:blipFill>
          <a:blip r:embed="rId4">
            <a:extLst>
              <a:ext uri="{28A0092B-C50C-407E-A947-70E740481C1C}">
                <a14:useLocalDpi xmlns:a14="http://schemas.microsoft.com/office/drawing/2010/main" val="0"/>
              </a:ext>
            </a:extLst>
          </a:blip>
          <a:srcRect l="21667" t="38889" r="22501" b="15926"/>
          <a:stretch>
            <a:fillRect/>
          </a:stretch>
        </p:blipFill>
        <p:spPr bwMode="auto">
          <a:xfrm>
            <a:off x="5867400" y="152400"/>
            <a:ext cx="301307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930" name="Title 1">
            <a:extLst>
              <a:ext uri="{FF2B5EF4-FFF2-40B4-BE49-F238E27FC236}">
                <a16:creationId xmlns:a16="http://schemas.microsoft.com/office/drawing/2014/main" id="{8E88F5D3-528A-880A-8442-EAEBE8118B4A}"/>
              </a:ext>
            </a:extLst>
          </p:cNvPr>
          <p:cNvSpPr>
            <a:spLocks noGrp="1" noChangeArrowheads="1"/>
          </p:cNvSpPr>
          <p:nvPr>
            <p:ph type="title"/>
          </p:nvPr>
        </p:nvSpPr>
        <p:spPr>
          <a:xfrm>
            <a:off x="685800" y="228600"/>
            <a:ext cx="7772400" cy="533400"/>
          </a:xfrm>
        </p:spPr>
        <p:txBody>
          <a:bodyPr/>
          <a:lstStyle/>
          <a:p>
            <a:pPr algn="ctr"/>
            <a:r>
              <a:rPr lang="en-MY" altLang="en-US" sz="2400" b="1" i="0"/>
              <a:t>Self  Practice</a:t>
            </a:r>
          </a:p>
        </p:txBody>
      </p:sp>
      <p:sp>
        <p:nvSpPr>
          <p:cNvPr id="124931" name="Content Placeholder 2">
            <a:extLst>
              <a:ext uri="{FF2B5EF4-FFF2-40B4-BE49-F238E27FC236}">
                <a16:creationId xmlns:a16="http://schemas.microsoft.com/office/drawing/2014/main" id="{53C56621-7245-01FC-F8B6-DB2A1DC8D855}"/>
              </a:ext>
            </a:extLst>
          </p:cNvPr>
          <p:cNvSpPr>
            <a:spLocks noGrp="1" noChangeArrowheads="1"/>
          </p:cNvSpPr>
          <p:nvPr>
            <p:ph idx="1"/>
          </p:nvPr>
        </p:nvSpPr>
        <p:spPr>
          <a:xfrm>
            <a:off x="533400" y="914400"/>
            <a:ext cx="8382000" cy="4114800"/>
          </a:xfrm>
        </p:spPr>
        <p:txBody>
          <a:bodyPr/>
          <a:lstStyle/>
          <a:p>
            <a:pPr>
              <a:spcBef>
                <a:spcPct val="0"/>
              </a:spcBef>
              <a:buFont typeface="Times New Roman" panose="02020603050405020304" pitchFamily="18" charset="0"/>
              <a:buAutoNum type="arabicPeriod"/>
            </a:pPr>
            <a:r>
              <a:rPr lang="en-US" altLang="en-US" sz="1800"/>
              <a:t>Liquefied petroleum  gases (LPG)  containing  30 mol % propane and 70 mol% butane is complete  burned with 10% excess air.  90 % LPG burns  to form CO</a:t>
            </a:r>
            <a:r>
              <a:rPr lang="en-US" altLang="en-US" sz="1800" baseline="-25000"/>
              <a:t>2</a:t>
            </a:r>
            <a:r>
              <a:rPr lang="en-US" altLang="en-US" sz="1800"/>
              <a:t>  and the remaining 25% to form CO. On the basis of 100 moles of the LPG, calculate</a:t>
            </a:r>
          </a:p>
          <a:p>
            <a:pPr>
              <a:spcBef>
                <a:spcPct val="0"/>
              </a:spcBef>
              <a:buFontTx/>
              <a:buNone/>
            </a:pPr>
            <a:endParaRPr lang="en-US" altLang="en-US" sz="1800"/>
          </a:p>
          <a:p>
            <a:pPr marL="895350" lvl="1" indent="-360363">
              <a:spcBef>
                <a:spcPct val="0"/>
              </a:spcBef>
              <a:buFont typeface="Times New Roman" panose="02020603050405020304" pitchFamily="18" charset="0"/>
              <a:buAutoNum type="alphaLcPeriod"/>
            </a:pPr>
            <a:r>
              <a:rPr lang="en-US" altLang="en-US" sz="1800"/>
              <a:t>the composition of combustion products (mol%) on a dry and wet basis </a:t>
            </a:r>
          </a:p>
          <a:p>
            <a:pPr marL="895350" lvl="1" indent="-360363">
              <a:spcBef>
                <a:spcPct val="0"/>
              </a:spcBef>
              <a:buFont typeface="Times New Roman" panose="02020603050405020304" pitchFamily="18" charset="0"/>
              <a:buAutoNum type="alphaLcPeriod"/>
            </a:pPr>
            <a:r>
              <a:rPr lang="en-US" altLang="en-US" sz="1800"/>
              <a:t>the dew point temperature of the products</a:t>
            </a:r>
          </a:p>
          <a:p>
            <a:pPr marL="895350" lvl="1" indent="-360363">
              <a:spcBef>
                <a:spcPct val="0"/>
              </a:spcBef>
              <a:buFontTx/>
              <a:buNone/>
            </a:pPr>
            <a:endParaRPr lang="en-US" altLang="en-US" sz="1800"/>
          </a:p>
          <a:p>
            <a:pPr>
              <a:spcBef>
                <a:spcPct val="0"/>
              </a:spcBef>
              <a:buFont typeface="Times New Roman" panose="02020603050405020304" pitchFamily="18" charset="0"/>
              <a:buAutoNum type="arabicPeriod" startAt="2"/>
            </a:pPr>
            <a:r>
              <a:rPr lang="en-US" altLang="en-US" sz="1800"/>
              <a:t>Liquefied petroleum  gases (LPG)  containing  30 mol % propane and 70 mol% butane is burned with atmospheric air. The analysis of the combustion products on a dry basis is as follows:</a:t>
            </a:r>
          </a:p>
          <a:p>
            <a:pPr>
              <a:spcBef>
                <a:spcPct val="0"/>
              </a:spcBef>
            </a:pPr>
            <a:endParaRPr lang="en-US" altLang="en-US" sz="1800"/>
          </a:p>
          <a:p>
            <a:pPr>
              <a:spcBef>
                <a:spcPct val="0"/>
              </a:spcBef>
              <a:buFontTx/>
              <a:buNone/>
            </a:pPr>
            <a:r>
              <a:rPr lang="en-US" altLang="en-US" sz="1800"/>
              <a:t>		CO</a:t>
            </a:r>
            <a:r>
              <a:rPr lang="en-US" altLang="en-US" sz="1800" baseline="-25000"/>
              <a:t>2</a:t>
            </a:r>
            <a:r>
              <a:rPr lang="en-US" altLang="en-US" sz="1800"/>
              <a:t>	 11.28  mol %</a:t>
            </a:r>
          </a:p>
          <a:p>
            <a:pPr>
              <a:spcBef>
                <a:spcPct val="0"/>
              </a:spcBef>
              <a:buFontTx/>
              <a:buNone/>
            </a:pPr>
            <a:r>
              <a:rPr lang="en-US" altLang="en-US" sz="1800"/>
              <a:t>		O</a:t>
            </a:r>
            <a:r>
              <a:rPr lang="en-US" altLang="en-US" sz="1800" baseline="-25000"/>
              <a:t>2</a:t>
            </a:r>
            <a:r>
              <a:rPr lang="en-US" altLang="en-US" sz="1800"/>
              <a:t>	 2.68 mol %</a:t>
            </a:r>
          </a:p>
          <a:p>
            <a:pPr>
              <a:spcBef>
                <a:spcPct val="0"/>
              </a:spcBef>
              <a:buFontTx/>
              <a:buNone/>
            </a:pPr>
            <a:r>
              <a:rPr lang="en-US" altLang="en-US" sz="1800"/>
              <a:t>		CO           1.25 mol %</a:t>
            </a:r>
          </a:p>
          <a:p>
            <a:pPr>
              <a:spcBef>
                <a:spcPct val="0"/>
              </a:spcBef>
              <a:buFontTx/>
              <a:buNone/>
            </a:pPr>
            <a:r>
              <a:rPr lang="en-US" altLang="en-US" sz="1800"/>
              <a:t>		N</a:t>
            </a:r>
            <a:r>
              <a:rPr lang="en-US" altLang="en-US" sz="1800" baseline="-25000"/>
              <a:t>2</a:t>
            </a:r>
            <a:r>
              <a:rPr lang="en-US" altLang="en-US" sz="1800"/>
              <a:t>	 84.79 mol %</a:t>
            </a:r>
          </a:p>
          <a:p>
            <a:pPr>
              <a:spcBef>
                <a:spcPct val="0"/>
              </a:spcBef>
              <a:buFontTx/>
              <a:buNone/>
            </a:pPr>
            <a:endParaRPr lang="en-US" altLang="en-US" sz="1800"/>
          </a:p>
          <a:p>
            <a:pPr>
              <a:spcBef>
                <a:spcPct val="0"/>
              </a:spcBef>
              <a:buFontTx/>
              <a:buNone/>
            </a:pPr>
            <a:r>
              <a:rPr lang="en-US" altLang="en-US" sz="1800"/>
              <a:t>	On the basis of 100 moles of dry combustion products, calculate the</a:t>
            </a:r>
          </a:p>
          <a:p>
            <a:pPr>
              <a:spcBef>
                <a:spcPct val="0"/>
              </a:spcBef>
              <a:buFontTx/>
              <a:buNone/>
            </a:pPr>
            <a:endParaRPr lang="en-US" altLang="en-US" sz="1800"/>
          </a:p>
          <a:p>
            <a:pPr marL="895350" lvl="1" indent="-360363">
              <a:spcBef>
                <a:spcPct val="0"/>
              </a:spcBef>
              <a:buFont typeface="Times New Roman" panose="02020603050405020304" pitchFamily="18" charset="0"/>
              <a:buAutoNum type="alphaLcPeriod"/>
            </a:pPr>
            <a:r>
              <a:rPr lang="en-US" altLang="en-US" sz="1800"/>
              <a:t>composition of combustion products on a wet basis </a:t>
            </a:r>
          </a:p>
          <a:p>
            <a:pPr marL="895350" lvl="1" indent="-360363">
              <a:spcBef>
                <a:spcPct val="0"/>
              </a:spcBef>
              <a:buFont typeface="Times New Roman" panose="02020603050405020304" pitchFamily="18" charset="0"/>
              <a:buAutoNum type="alphaLcPeriod"/>
            </a:pPr>
            <a:r>
              <a:rPr lang="en-US" altLang="en-US" sz="1800"/>
              <a:t>percentage of excess air</a:t>
            </a:r>
          </a:p>
          <a:p>
            <a:pPr marL="895350" lvl="1" indent="-360363">
              <a:spcBef>
                <a:spcPct val="0"/>
              </a:spcBef>
              <a:buFont typeface="Times New Roman" panose="02020603050405020304" pitchFamily="18" charset="0"/>
              <a:buAutoNum type="alphaLcPeriod"/>
            </a:pPr>
            <a:r>
              <a:rPr lang="en-US" altLang="en-US" sz="1800"/>
              <a:t>dew point temperature of the products</a:t>
            </a:r>
          </a:p>
          <a:p>
            <a:pPr marL="895350" lvl="1" indent="-360363">
              <a:spcBef>
                <a:spcPct val="0"/>
              </a:spcBef>
              <a:buFont typeface="Times New Roman" panose="02020603050405020304" pitchFamily="18" charset="0"/>
              <a:buAutoNum type="alphaLcPeriod"/>
            </a:pPr>
            <a:endParaRPr lang="en-US" altLang="en-US" sz="1800"/>
          </a:p>
          <a:p>
            <a:endParaRPr lang="en-MY" altLang="en-US"/>
          </a:p>
        </p:txBody>
      </p:sp>
      <p:sp>
        <p:nvSpPr>
          <p:cNvPr id="124932" name="Slide Number Placeholder 5">
            <a:extLst>
              <a:ext uri="{FF2B5EF4-FFF2-40B4-BE49-F238E27FC236}">
                <a16:creationId xmlns:a16="http://schemas.microsoft.com/office/drawing/2014/main" id="{BF6857B1-6A9C-A608-EB05-47BB0EBC143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EA20E6E6-6F1D-4892-B7F6-0337E9A8DD6B}" type="slidenum">
              <a:rPr lang="en-US" altLang="en-US" sz="1400" smtClean="0">
                <a:latin typeface="Arial" panose="020B0604020202020204" pitchFamily="34" charset="0"/>
              </a:rPr>
              <a:pPr>
                <a:spcBef>
                  <a:spcPct val="0"/>
                </a:spcBef>
                <a:buClrTx/>
                <a:buFontTx/>
                <a:buNone/>
              </a:pPr>
              <a:t>61</a:t>
            </a:fld>
            <a:endParaRPr lang="en-US" altLang="en-US" sz="1400">
              <a:latin typeface="Arial" panose="020B060402020202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5954" name="Title 1">
            <a:extLst>
              <a:ext uri="{FF2B5EF4-FFF2-40B4-BE49-F238E27FC236}">
                <a16:creationId xmlns:a16="http://schemas.microsoft.com/office/drawing/2014/main" id="{BD03BD57-688C-2C66-782B-922DC1C8E3F7}"/>
              </a:ext>
            </a:extLst>
          </p:cNvPr>
          <p:cNvSpPr>
            <a:spLocks noGrp="1" noChangeArrowheads="1"/>
          </p:cNvSpPr>
          <p:nvPr>
            <p:ph type="title"/>
          </p:nvPr>
        </p:nvSpPr>
        <p:spPr>
          <a:xfrm>
            <a:off x="685800" y="228600"/>
            <a:ext cx="7772400" cy="533400"/>
          </a:xfrm>
        </p:spPr>
        <p:txBody>
          <a:bodyPr/>
          <a:lstStyle/>
          <a:p>
            <a:pPr algn="ctr"/>
            <a:r>
              <a:rPr lang="en-MY" altLang="en-US" sz="2400" b="1" i="0"/>
              <a:t>Self  Practice</a:t>
            </a:r>
          </a:p>
        </p:txBody>
      </p:sp>
      <p:sp>
        <p:nvSpPr>
          <p:cNvPr id="3" name="Content Placeholder 2">
            <a:extLst>
              <a:ext uri="{FF2B5EF4-FFF2-40B4-BE49-F238E27FC236}">
                <a16:creationId xmlns:a16="http://schemas.microsoft.com/office/drawing/2014/main" id="{4A210B0B-EC3B-1D4E-9BB7-76C1C3A2372A}"/>
              </a:ext>
            </a:extLst>
          </p:cNvPr>
          <p:cNvSpPr>
            <a:spLocks noGrp="1"/>
          </p:cNvSpPr>
          <p:nvPr>
            <p:ph idx="1"/>
          </p:nvPr>
        </p:nvSpPr>
        <p:spPr>
          <a:xfrm>
            <a:off x="533400" y="914400"/>
            <a:ext cx="8382000" cy="1905000"/>
          </a:xfrm>
        </p:spPr>
        <p:txBody>
          <a:bodyPr/>
          <a:lstStyle/>
          <a:p>
            <a:pPr>
              <a:spcBef>
                <a:spcPct val="0"/>
              </a:spcBef>
              <a:buFont typeface="Times New Roman" panose="02020603050405020304" pitchFamily="18" charset="0"/>
              <a:buAutoNum type="arabicPeriod"/>
              <a:defRPr/>
            </a:pPr>
            <a:r>
              <a:rPr lang="en-US" altLang="en-US" sz="1800" dirty="0"/>
              <a:t>Liquefied petroleum  gases (LPG)  containing  30 mol % propane and 70 mol% butane is completely  burned with 10% excess air.  90 % LPG burns  to form CO</a:t>
            </a:r>
            <a:r>
              <a:rPr lang="en-US" altLang="en-US" sz="1800" baseline="-25000" dirty="0"/>
              <a:t>2</a:t>
            </a:r>
            <a:r>
              <a:rPr lang="en-US" altLang="en-US" sz="1800" dirty="0"/>
              <a:t>  and the remaining </a:t>
            </a:r>
            <a:r>
              <a:rPr lang="en-US" altLang="en-US" sz="1800" dirty="0">
                <a:solidFill>
                  <a:srgbClr val="C00000"/>
                </a:solidFill>
              </a:rPr>
              <a:t>10%</a:t>
            </a:r>
            <a:r>
              <a:rPr lang="en-US" altLang="en-US" sz="1800" dirty="0"/>
              <a:t> to form CO. On the basis of 100 moles of the LPG, calculate</a:t>
            </a:r>
          </a:p>
          <a:p>
            <a:pPr>
              <a:spcBef>
                <a:spcPct val="0"/>
              </a:spcBef>
              <a:buFontTx/>
              <a:buNone/>
              <a:defRPr/>
            </a:pPr>
            <a:endParaRPr lang="en-US" altLang="en-US" sz="1800" dirty="0"/>
          </a:p>
          <a:p>
            <a:pPr marL="895350" lvl="1" indent="-360363">
              <a:spcBef>
                <a:spcPct val="0"/>
              </a:spcBef>
              <a:buFont typeface="Times New Roman" panose="02020603050405020304" pitchFamily="18" charset="0"/>
              <a:buAutoNum type="alphaLcPeriod"/>
              <a:defRPr/>
            </a:pPr>
            <a:r>
              <a:rPr lang="en-US" altLang="en-US" sz="1800" dirty="0"/>
              <a:t>the composition of combustion products (</a:t>
            </a:r>
            <a:r>
              <a:rPr lang="en-US" altLang="en-US" sz="1800" dirty="0" err="1"/>
              <a:t>mol</a:t>
            </a:r>
            <a:r>
              <a:rPr lang="en-US" altLang="en-US" sz="1800" dirty="0"/>
              <a:t>%) on a dry and wet basis </a:t>
            </a:r>
          </a:p>
          <a:p>
            <a:pPr marL="895350" lvl="1" indent="-360363">
              <a:spcBef>
                <a:spcPct val="0"/>
              </a:spcBef>
              <a:buFont typeface="Times New Roman" panose="02020603050405020304" pitchFamily="18" charset="0"/>
              <a:buAutoNum type="alphaLcPeriod"/>
              <a:defRPr/>
            </a:pPr>
            <a:r>
              <a:rPr lang="en-US" altLang="en-US" sz="1800" dirty="0"/>
              <a:t>the dew point temperature of the products</a:t>
            </a:r>
          </a:p>
          <a:p>
            <a:pPr marL="895350" lvl="1" indent="-360363">
              <a:spcBef>
                <a:spcPct val="0"/>
              </a:spcBef>
              <a:buFontTx/>
              <a:buNone/>
              <a:defRPr/>
            </a:pPr>
            <a:endParaRPr lang="en-US" altLang="en-US" sz="1800" dirty="0"/>
          </a:p>
          <a:p>
            <a:pPr marL="534987" lvl="1" indent="0">
              <a:spcBef>
                <a:spcPct val="0"/>
              </a:spcBef>
              <a:buFontTx/>
              <a:buNone/>
              <a:defRPr/>
            </a:pPr>
            <a:endParaRPr lang="en-US" altLang="en-US" sz="1800" dirty="0"/>
          </a:p>
          <a:p>
            <a:pPr>
              <a:defRPr/>
            </a:pPr>
            <a:endParaRPr lang="en-MY" altLang="en-US" dirty="0"/>
          </a:p>
        </p:txBody>
      </p:sp>
      <p:sp>
        <p:nvSpPr>
          <p:cNvPr id="125956" name="Slide Number Placeholder 5">
            <a:extLst>
              <a:ext uri="{FF2B5EF4-FFF2-40B4-BE49-F238E27FC236}">
                <a16:creationId xmlns:a16="http://schemas.microsoft.com/office/drawing/2014/main" id="{32A15804-D2AD-BA81-B32B-508307D7EAB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C78EABD1-6BEC-4DA0-9399-566459A93F7F}" type="slidenum">
              <a:rPr lang="en-US" altLang="en-US" sz="1400" smtClean="0">
                <a:latin typeface="Arial" panose="020B0604020202020204" pitchFamily="34" charset="0"/>
              </a:rPr>
              <a:pPr>
                <a:spcBef>
                  <a:spcPct val="0"/>
                </a:spcBef>
                <a:buClrTx/>
                <a:buFontTx/>
                <a:buNone/>
              </a:pPr>
              <a:t>62</a:t>
            </a:fld>
            <a:endParaRPr lang="en-US" altLang="en-US" sz="1400">
              <a:latin typeface="Arial" panose="020B0604020202020204" pitchFamily="34" charset="0"/>
            </a:endParaRPr>
          </a:p>
        </p:txBody>
      </p:sp>
      <p:graphicFrame>
        <p:nvGraphicFramePr>
          <p:cNvPr id="125957" name="Object 1">
            <a:extLst>
              <a:ext uri="{FF2B5EF4-FFF2-40B4-BE49-F238E27FC236}">
                <a16:creationId xmlns:a16="http://schemas.microsoft.com/office/drawing/2014/main" id="{E96039D0-694F-2965-7C83-2FB09582D194}"/>
              </a:ext>
            </a:extLst>
          </p:cNvPr>
          <p:cNvGraphicFramePr>
            <a:graphicFrameLocks noChangeAspect="1"/>
          </p:cNvGraphicFramePr>
          <p:nvPr/>
        </p:nvGraphicFramePr>
        <p:xfrm>
          <a:off x="152400" y="3268663"/>
          <a:ext cx="8650288" cy="1997075"/>
        </p:xfrm>
        <a:graphic>
          <a:graphicData uri="http://schemas.openxmlformats.org/presentationml/2006/ole">
            <mc:AlternateContent xmlns:mc="http://schemas.openxmlformats.org/markup-compatibility/2006">
              <mc:Choice xmlns:v="urn:schemas-microsoft-com:vml" Requires="v">
                <p:oleObj name="Worksheet" r:id="rId2" imgW="7955280" imgH="1836523" progId="Excel.Sheet.8">
                  <p:embed/>
                </p:oleObj>
              </mc:Choice>
              <mc:Fallback>
                <p:oleObj name="Worksheet" r:id="rId2" imgW="7955280" imgH="1836523" progId="Excel.Sheet.8">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268663"/>
                        <a:ext cx="8650288"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6978" name="Content Placeholder 2">
            <a:extLst>
              <a:ext uri="{FF2B5EF4-FFF2-40B4-BE49-F238E27FC236}">
                <a16:creationId xmlns:a16="http://schemas.microsoft.com/office/drawing/2014/main" id="{05274331-EFF7-D7A0-76FA-1CD2CAB29B28}"/>
              </a:ext>
            </a:extLst>
          </p:cNvPr>
          <p:cNvSpPr>
            <a:spLocks noGrp="1" noChangeArrowheads="1"/>
          </p:cNvSpPr>
          <p:nvPr>
            <p:ph idx="1"/>
          </p:nvPr>
        </p:nvSpPr>
        <p:spPr>
          <a:xfrm>
            <a:off x="457200" y="152400"/>
            <a:ext cx="8382000" cy="3048000"/>
          </a:xfrm>
        </p:spPr>
        <p:txBody>
          <a:bodyPr/>
          <a:lstStyle/>
          <a:p>
            <a:pPr>
              <a:spcBef>
                <a:spcPct val="0"/>
              </a:spcBef>
              <a:buFont typeface="Times New Roman" panose="02020603050405020304" pitchFamily="18" charset="0"/>
              <a:buAutoNum type="arabicPeriod" startAt="2"/>
            </a:pPr>
            <a:r>
              <a:rPr lang="en-US" altLang="en-US" sz="1400"/>
              <a:t>Liquefied petroleum  gases (LPG)  containing  30 mol % propane and 70 mol% butane is burned with atmospheric air. The analysis of the combustion products on a dry basis is as follows:</a:t>
            </a:r>
          </a:p>
          <a:p>
            <a:pPr>
              <a:spcBef>
                <a:spcPct val="0"/>
              </a:spcBef>
            </a:pPr>
            <a:endParaRPr lang="en-US" altLang="en-US" sz="1400"/>
          </a:p>
          <a:p>
            <a:pPr>
              <a:spcBef>
                <a:spcPct val="0"/>
              </a:spcBef>
              <a:buFontTx/>
              <a:buNone/>
            </a:pPr>
            <a:r>
              <a:rPr lang="en-US" altLang="en-US" sz="1400"/>
              <a:t>		CO</a:t>
            </a:r>
            <a:r>
              <a:rPr lang="en-US" altLang="en-US" sz="1400" baseline="-25000"/>
              <a:t>2</a:t>
            </a:r>
            <a:r>
              <a:rPr lang="en-US" altLang="en-US" sz="1400"/>
              <a:t>	 11.28  mol %</a:t>
            </a:r>
          </a:p>
          <a:p>
            <a:pPr>
              <a:spcBef>
                <a:spcPct val="0"/>
              </a:spcBef>
              <a:buFontTx/>
              <a:buNone/>
            </a:pPr>
            <a:r>
              <a:rPr lang="en-US" altLang="en-US" sz="1400"/>
              <a:t>		O</a:t>
            </a:r>
            <a:r>
              <a:rPr lang="en-US" altLang="en-US" sz="1400" baseline="-25000"/>
              <a:t>2</a:t>
            </a:r>
            <a:r>
              <a:rPr lang="en-US" altLang="en-US" sz="1400"/>
              <a:t>	 2.68 mol %</a:t>
            </a:r>
          </a:p>
          <a:p>
            <a:pPr>
              <a:spcBef>
                <a:spcPct val="0"/>
              </a:spcBef>
              <a:buFontTx/>
              <a:buNone/>
            </a:pPr>
            <a:r>
              <a:rPr lang="en-US" altLang="en-US" sz="1400"/>
              <a:t>		CO               1.25 mol %</a:t>
            </a:r>
          </a:p>
          <a:p>
            <a:pPr>
              <a:spcBef>
                <a:spcPct val="0"/>
              </a:spcBef>
              <a:buFontTx/>
              <a:buNone/>
            </a:pPr>
            <a:r>
              <a:rPr lang="en-US" altLang="en-US" sz="1400"/>
              <a:t>		N</a:t>
            </a:r>
            <a:r>
              <a:rPr lang="en-US" altLang="en-US" sz="1400" baseline="-25000"/>
              <a:t>2</a:t>
            </a:r>
            <a:r>
              <a:rPr lang="en-US" altLang="en-US" sz="1400"/>
              <a:t>	 84.79 mol %</a:t>
            </a:r>
          </a:p>
          <a:p>
            <a:pPr>
              <a:spcBef>
                <a:spcPct val="0"/>
              </a:spcBef>
              <a:buFontTx/>
              <a:buNone/>
            </a:pPr>
            <a:endParaRPr lang="en-US" altLang="en-US" sz="1400"/>
          </a:p>
          <a:p>
            <a:pPr>
              <a:spcBef>
                <a:spcPct val="0"/>
              </a:spcBef>
              <a:buFontTx/>
              <a:buNone/>
            </a:pPr>
            <a:r>
              <a:rPr lang="en-US" altLang="en-US" sz="1400"/>
              <a:t>	On the basis of 100 moles of dry combustion products, calculate the</a:t>
            </a:r>
          </a:p>
          <a:p>
            <a:pPr>
              <a:spcBef>
                <a:spcPct val="0"/>
              </a:spcBef>
              <a:buFontTx/>
              <a:buNone/>
            </a:pPr>
            <a:endParaRPr lang="en-US" altLang="en-US" sz="1400"/>
          </a:p>
          <a:p>
            <a:pPr marL="895350" lvl="1" indent="-360363">
              <a:spcBef>
                <a:spcPct val="0"/>
              </a:spcBef>
              <a:buFont typeface="Times New Roman" panose="02020603050405020304" pitchFamily="18" charset="0"/>
              <a:buAutoNum type="alphaLcPeriod"/>
            </a:pPr>
            <a:r>
              <a:rPr lang="en-US" altLang="en-US" sz="1400"/>
              <a:t>composition of combustion products on a wet basis </a:t>
            </a:r>
          </a:p>
          <a:p>
            <a:pPr marL="895350" lvl="1" indent="-360363">
              <a:spcBef>
                <a:spcPct val="0"/>
              </a:spcBef>
              <a:buFont typeface="Times New Roman" panose="02020603050405020304" pitchFamily="18" charset="0"/>
              <a:buAutoNum type="alphaLcPeriod"/>
            </a:pPr>
            <a:r>
              <a:rPr lang="en-US" altLang="en-US" sz="1400"/>
              <a:t>percentage of excess air</a:t>
            </a:r>
          </a:p>
          <a:p>
            <a:pPr marL="895350" lvl="1" indent="-360363">
              <a:spcBef>
                <a:spcPct val="0"/>
              </a:spcBef>
              <a:buFont typeface="Times New Roman" panose="02020603050405020304" pitchFamily="18" charset="0"/>
              <a:buAutoNum type="alphaLcPeriod"/>
            </a:pPr>
            <a:r>
              <a:rPr lang="en-US" altLang="en-US" sz="1400"/>
              <a:t>dew point temperature of the products</a:t>
            </a:r>
          </a:p>
          <a:p>
            <a:pPr marL="895350" lvl="1" indent="-360363">
              <a:spcBef>
                <a:spcPct val="0"/>
              </a:spcBef>
              <a:buFont typeface="Times New Roman" panose="02020603050405020304" pitchFamily="18" charset="0"/>
              <a:buAutoNum type="alphaLcPeriod"/>
            </a:pPr>
            <a:endParaRPr lang="en-US" altLang="en-US" sz="1800"/>
          </a:p>
          <a:p>
            <a:endParaRPr lang="en-MY" altLang="en-US"/>
          </a:p>
        </p:txBody>
      </p:sp>
      <p:sp>
        <p:nvSpPr>
          <p:cNvPr id="126979" name="Slide Number Placeholder 5">
            <a:extLst>
              <a:ext uri="{FF2B5EF4-FFF2-40B4-BE49-F238E27FC236}">
                <a16:creationId xmlns:a16="http://schemas.microsoft.com/office/drawing/2014/main" id="{D56960A5-62DF-B64E-CC73-6DF39805D67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54A45AF1-8193-44E2-8C95-8EBD5FF9D96C}" type="slidenum">
              <a:rPr lang="en-US" altLang="en-US" sz="1400" smtClean="0">
                <a:latin typeface="Arial" panose="020B0604020202020204" pitchFamily="34" charset="0"/>
              </a:rPr>
              <a:pPr>
                <a:spcBef>
                  <a:spcPct val="0"/>
                </a:spcBef>
                <a:buClrTx/>
                <a:buFontTx/>
                <a:buNone/>
              </a:pPr>
              <a:t>63</a:t>
            </a:fld>
            <a:endParaRPr lang="en-US" altLang="en-US" sz="1400">
              <a:latin typeface="Arial" panose="020B0604020202020204" pitchFamily="34" charset="0"/>
            </a:endParaRPr>
          </a:p>
        </p:txBody>
      </p:sp>
      <p:grpSp>
        <p:nvGrpSpPr>
          <p:cNvPr id="6" name="Group 5">
            <a:extLst>
              <a:ext uri="{FF2B5EF4-FFF2-40B4-BE49-F238E27FC236}">
                <a16:creationId xmlns:a16="http://schemas.microsoft.com/office/drawing/2014/main" id="{5E085FD6-D254-7E5A-65DA-063A2507C17B}"/>
              </a:ext>
            </a:extLst>
          </p:cNvPr>
          <p:cNvGrpSpPr>
            <a:grpSpLocks/>
          </p:cNvGrpSpPr>
          <p:nvPr/>
        </p:nvGrpSpPr>
        <p:grpSpPr bwMode="auto">
          <a:xfrm>
            <a:off x="249238" y="4289425"/>
            <a:ext cx="5245100" cy="1833563"/>
            <a:chOff x="762000" y="4379515"/>
            <a:chExt cx="5245015" cy="1832769"/>
          </a:xfrm>
        </p:grpSpPr>
        <p:graphicFrame>
          <p:nvGraphicFramePr>
            <p:cNvPr id="126984" name="Object 3">
              <a:extLst>
                <a:ext uri="{FF2B5EF4-FFF2-40B4-BE49-F238E27FC236}">
                  <a16:creationId xmlns:a16="http://schemas.microsoft.com/office/drawing/2014/main" id="{516A15CB-C7B2-D3D3-90D8-98435834968D}"/>
                </a:ext>
              </a:extLst>
            </p:cNvPr>
            <p:cNvGraphicFramePr>
              <a:graphicFrameLocks noChangeAspect="1"/>
            </p:cNvGraphicFramePr>
            <p:nvPr/>
          </p:nvGraphicFramePr>
          <p:xfrm>
            <a:off x="762000" y="4379515"/>
            <a:ext cx="3300071" cy="1832769"/>
          </p:xfrm>
          <a:graphic>
            <a:graphicData uri="http://schemas.openxmlformats.org/presentationml/2006/ole">
              <mc:AlternateContent xmlns:mc="http://schemas.openxmlformats.org/markup-compatibility/2006">
                <mc:Choice xmlns:v="urn:schemas-microsoft-com:vml" Requires="v">
                  <p:oleObj name="Worksheet" r:id="rId2" imgW="2895458" imgH="1607970" progId="Excel.Sheet.8">
                    <p:embed/>
                  </p:oleObj>
                </mc:Choice>
                <mc:Fallback>
                  <p:oleObj name="Worksheet" r:id="rId2" imgW="2895458" imgH="1607970" progId="Excel.Sheet.8">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4379515"/>
                          <a:ext cx="3300071" cy="1832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6985" name="Object 4">
              <a:extLst>
                <a:ext uri="{FF2B5EF4-FFF2-40B4-BE49-F238E27FC236}">
                  <a16:creationId xmlns:a16="http://schemas.microsoft.com/office/drawing/2014/main" id="{2CC4B954-E73B-05EB-E055-A6F7226E3D9E}"/>
                </a:ext>
              </a:extLst>
            </p:cNvPr>
            <p:cNvGraphicFramePr>
              <a:graphicFrameLocks noChangeAspect="1"/>
            </p:cNvGraphicFramePr>
            <p:nvPr/>
          </p:nvGraphicFramePr>
          <p:xfrm>
            <a:off x="4062071" y="4379515"/>
            <a:ext cx="1944944" cy="1832769"/>
          </p:xfrm>
          <a:graphic>
            <a:graphicData uri="http://schemas.openxmlformats.org/presentationml/2006/ole">
              <mc:AlternateContent xmlns:mc="http://schemas.openxmlformats.org/markup-compatibility/2006">
                <mc:Choice xmlns:v="urn:schemas-microsoft-com:vml" Requires="v">
                  <p:oleObj name="Worksheet" r:id="rId4" imgW="1706738" imgH="1607970" progId="Excel.Sheet.8">
                    <p:embed/>
                  </p:oleObj>
                </mc:Choice>
                <mc:Fallback>
                  <p:oleObj name="Worksheet" r:id="rId4" imgW="1706738" imgH="1607970" progId="Excel.Shee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2071" y="4379515"/>
                          <a:ext cx="1944944" cy="1832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aphicFrame>
        <p:nvGraphicFramePr>
          <p:cNvPr id="7" name="Object 6">
            <a:extLst>
              <a:ext uri="{FF2B5EF4-FFF2-40B4-BE49-F238E27FC236}">
                <a16:creationId xmlns:a16="http://schemas.microsoft.com/office/drawing/2014/main" id="{1E55BECC-1F27-DD6D-A2B9-76A86852B615}"/>
              </a:ext>
            </a:extLst>
          </p:cNvPr>
          <p:cNvGraphicFramePr>
            <a:graphicFrameLocks noChangeAspect="1"/>
          </p:cNvGraphicFramePr>
          <p:nvPr/>
        </p:nvGraphicFramePr>
        <p:xfrm>
          <a:off x="5715000" y="5353050"/>
          <a:ext cx="2373313" cy="614363"/>
        </p:xfrm>
        <a:graphic>
          <a:graphicData uri="http://schemas.openxmlformats.org/presentationml/2006/ole">
            <mc:AlternateContent xmlns:mc="http://schemas.openxmlformats.org/markup-compatibility/2006">
              <mc:Choice xmlns:v="urn:schemas-microsoft-com:vml" Requires="v">
                <p:oleObj name="Worksheet" r:id="rId6" imgW="1798178" imgH="464781" progId="Excel.Sheet.8">
                  <p:embed/>
                </p:oleObj>
              </mc:Choice>
              <mc:Fallback>
                <p:oleObj name="Worksheet" r:id="rId6" imgW="1798178" imgH="464781" progId="Excel.Sheet.8">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00" y="5353050"/>
                        <a:ext cx="237331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a:extLst>
              <a:ext uri="{FF2B5EF4-FFF2-40B4-BE49-F238E27FC236}">
                <a16:creationId xmlns:a16="http://schemas.microsoft.com/office/drawing/2014/main" id="{EB8967C2-9CFA-AE0A-51A6-F9DD8CB39D0A}"/>
              </a:ext>
            </a:extLst>
          </p:cNvPr>
          <p:cNvGraphicFramePr>
            <a:graphicFrameLocks noChangeAspect="1"/>
          </p:cNvGraphicFramePr>
          <p:nvPr/>
        </p:nvGraphicFramePr>
        <p:xfrm>
          <a:off x="228600" y="3378200"/>
          <a:ext cx="8610600" cy="657225"/>
        </p:xfrm>
        <a:graphic>
          <a:graphicData uri="http://schemas.openxmlformats.org/presentationml/2006/ole">
            <mc:AlternateContent xmlns:mc="http://schemas.openxmlformats.org/markup-compatibility/2006">
              <mc:Choice xmlns:v="urn:schemas-microsoft-com:vml" Requires="v">
                <p:oleObj name="Worksheet" r:id="rId8" imgW="10119218" imgH="495482" progId="Excel.Sheet.8">
                  <p:embed/>
                </p:oleObj>
              </mc:Choice>
              <mc:Fallback>
                <p:oleObj name="Worksheet" r:id="rId8" imgW="10119218" imgH="495482" progId="Excel.Sheet.8">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600" y="3378200"/>
                        <a:ext cx="86106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ct 8">
            <a:extLst>
              <a:ext uri="{FF2B5EF4-FFF2-40B4-BE49-F238E27FC236}">
                <a16:creationId xmlns:a16="http://schemas.microsoft.com/office/drawing/2014/main" id="{3D223123-58A9-B03D-B7C0-2BE846224E4E}"/>
              </a:ext>
            </a:extLst>
          </p:cNvPr>
          <p:cNvGraphicFramePr>
            <a:graphicFrameLocks noChangeAspect="1"/>
          </p:cNvGraphicFramePr>
          <p:nvPr/>
        </p:nvGraphicFramePr>
        <p:xfrm>
          <a:off x="5715000" y="4800600"/>
          <a:ext cx="3260725" cy="401638"/>
        </p:xfrm>
        <a:graphic>
          <a:graphicData uri="http://schemas.openxmlformats.org/presentationml/2006/ole">
            <mc:AlternateContent xmlns:mc="http://schemas.openxmlformats.org/markup-compatibility/2006">
              <mc:Choice xmlns:v="urn:schemas-microsoft-com:vml" Requires="v">
                <p:oleObj name="Worksheet" r:id="rId10" imgW="3025175" imgH="320230" progId="Excel.Sheet.8">
                  <p:embed/>
                </p:oleObj>
              </mc:Choice>
              <mc:Fallback>
                <p:oleObj name="Worksheet" r:id="rId10" imgW="3025175" imgH="320230" progId="Excel.Sheet.8">
                  <p:embed/>
                  <p:pic>
                    <p:nvPicPr>
                      <p:cNvPr id="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15000" y="4800600"/>
                        <a:ext cx="326072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7C30F543-83D2-6083-D989-89DFF515DC78}"/>
              </a:ext>
            </a:extLst>
          </p:cNvPr>
          <p:cNvSpPr>
            <a:spLocks noGrp="1" noChangeArrowheads="1"/>
          </p:cNvSpPr>
          <p:nvPr>
            <p:ph type="title"/>
          </p:nvPr>
        </p:nvSpPr>
        <p:spPr>
          <a:xfrm>
            <a:off x="304800" y="228600"/>
            <a:ext cx="8534400" cy="831850"/>
          </a:xfrm>
          <a:solidFill>
            <a:schemeClr val="accent1"/>
          </a:solidFill>
          <a:ln>
            <a:solidFill>
              <a:schemeClr val="tx1"/>
            </a:solidFill>
          </a:ln>
        </p:spPr>
        <p:txBody>
          <a:bodyPr/>
          <a:lstStyle/>
          <a:p>
            <a:pPr algn="ctr">
              <a:defRPr/>
            </a:pPr>
            <a:r>
              <a:rPr lang="en-US" sz="2800" b="1" dirty="0">
                <a:solidFill>
                  <a:schemeClr val="tx1"/>
                </a:solidFill>
              </a:rPr>
              <a:t>Gas Mixture Properties</a:t>
            </a:r>
            <a:br>
              <a:rPr lang="en-US" sz="3200" b="1" dirty="0">
                <a:solidFill>
                  <a:schemeClr val="tx1"/>
                </a:solidFill>
              </a:rPr>
            </a:br>
            <a:r>
              <a:rPr lang="en-US" sz="2000" b="1" dirty="0">
                <a:solidFill>
                  <a:srgbClr val="FF0000"/>
                </a:solidFill>
                <a:effectLst>
                  <a:outerShdw blurRad="38100" dist="38100" dir="2700000" algn="tl">
                    <a:srgbClr val="FFFFFF"/>
                  </a:outerShdw>
                </a:effectLst>
              </a:rPr>
              <a:t>recalling mass &amp; energy balance …. and   thermodynamics </a:t>
            </a:r>
          </a:p>
        </p:txBody>
      </p:sp>
      <p:sp>
        <p:nvSpPr>
          <p:cNvPr id="31747" name="Rectangle 7">
            <a:extLst>
              <a:ext uri="{FF2B5EF4-FFF2-40B4-BE49-F238E27FC236}">
                <a16:creationId xmlns:a16="http://schemas.microsoft.com/office/drawing/2014/main" id="{9AA04C5D-3B37-4742-9CBB-18CB1E9E979D}"/>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1748" name="Rectangle 9">
            <a:extLst>
              <a:ext uri="{FF2B5EF4-FFF2-40B4-BE49-F238E27FC236}">
                <a16:creationId xmlns:a16="http://schemas.microsoft.com/office/drawing/2014/main" id="{C1B21194-D597-2E0D-05DA-9364198AF7B4}"/>
              </a:ext>
            </a:extLst>
          </p:cNvPr>
          <p:cNvSpPr>
            <a:spLocks noChangeArrowheads="1"/>
          </p:cNvSpPr>
          <p:nvPr/>
        </p:nvSpPr>
        <p:spPr bwMode="auto">
          <a:xfrm>
            <a:off x="213836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1749" name="Rectangle 946">
            <a:extLst>
              <a:ext uri="{FF2B5EF4-FFF2-40B4-BE49-F238E27FC236}">
                <a16:creationId xmlns:a16="http://schemas.microsoft.com/office/drawing/2014/main" id="{5E49BE0E-63E2-07EF-394D-5088CDC55367}"/>
              </a:ext>
            </a:extLst>
          </p:cNvPr>
          <p:cNvSpPr>
            <a:spLocks noChangeArrowheads="1"/>
          </p:cNvSpPr>
          <p:nvPr/>
        </p:nvSpPr>
        <p:spPr bwMode="auto">
          <a:xfrm>
            <a:off x="304800" y="1219200"/>
            <a:ext cx="8534400" cy="5133975"/>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marL="355600" indent="-355600">
              <a:spcBef>
                <a:spcPct val="20000"/>
              </a:spcBef>
              <a:buClr>
                <a:schemeClr val="tx2"/>
              </a:buClr>
              <a:buChar char="•"/>
              <a:defRPr sz="3200">
                <a:solidFill>
                  <a:schemeClr val="tx1"/>
                </a:solidFill>
                <a:latin typeface="Times New Roman" panose="02020603050405020304" pitchFamily="18" charset="0"/>
              </a:defRPr>
            </a:lvl1pPr>
            <a:lvl2pPr marL="903288" indent="-280988">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50000"/>
              </a:spcBef>
              <a:buClrTx/>
            </a:pPr>
            <a:r>
              <a:rPr lang="en-US" altLang="en-US" sz="2000" baseline="0"/>
              <a:t>Mol of a substance is a term used for the mass of the substance numerically equal to the molecular mass of the substance. Thus mol can be expressed as</a:t>
            </a:r>
          </a:p>
          <a:p>
            <a:pPr>
              <a:spcBef>
                <a:spcPct val="50000"/>
              </a:spcBef>
              <a:buClrTx/>
            </a:pPr>
            <a:endParaRPr lang="en-US" altLang="en-US" sz="2000" baseline="0"/>
          </a:p>
          <a:p>
            <a:pPr>
              <a:spcBef>
                <a:spcPct val="50000"/>
              </a:spcBef>
              <a:buClrTx/>
            </a:pPr>
            <a:endParaRPr lang="en-US" altLang="en-US" sz="2000" baseline="0"/>
          </a:p>
          <a:p>
            <a:pPr lvl="1">
              <a:spcBef>
                <a:spcPct val="50000"/>
              </a:spcBef>
              <a:buClrTx/>
              <a:buFontTx/>
              <a:buChar char="•"/>
            </a:pPr>
            <a:endParaRPr lang="en-US" altLang="en-US" sz="2000" baseline="0"/>
          </a:p>
          <a:p>
            <a:pPr lvl="1">
              <a:spcBef>
                <a:spcPct val="50000"/>
              </a:spcBef>
              <a:buClrTx/>
              <a:buFontTx/>
              <a:buChar char="•"/>
            </a:pPr>
            <a:r>
              <a:rPr lang="en-US" altLang="en-US" sz="2000" baseline="0"/>
              <a:t>Mol is especially useful in the case of gaseous fuels because the equations of chemical reactions are also mol equations. </a:t>
            </a:r>
          </a:p>
          <a:p>
            <a:pPr lvl="1">
              <a:spcBef>
                <a:spcPct val="50000"/>
              </a:spcBef>
              <a:buClrTx/>
              <a:buFontTx/>
              <a:buChar char="•"/>
            </a:pPr>
            <a:r>
              <a:rPr lang="en-US" altLang="en-US" sz="2000" baseline="0">
                <a:solidFill>
                  <a:srgbClr val="FF0000"/>
                </a:solidFill>
              </a:rPr>
              <a:t>Avogadro's law states that under the same conditions of pressure and temperature, a fixed volume of any gas contains the same number of molecules</a:t>
            </a:r>
            <a:r>
              <a:rPr lang="en-US" altLang="en-US" sz="2000" baseline="0"/>
              <a:t>. In other words, the molecular volume of all the gases is the same under the same condition of pressure and temperature.</a:t>
            </a:r>
          </a:p>
          <a:p>
            <a:pPr lvl="1">
              <a:spcBef>
                <a:spcPct val="50000"/>
              </a:spcBef>
              <a:buClrTx/>
              <a:buFontTx/>
              <a:buChar char="•"/>
            </a:pPr>
            <a:endParaRPr lang="en-US" altLang="en-US" sz="2000" baseline="0"/>
          </a:p>
          <a:p>
            <a:pPr lvl="1">
              <a:spcBef>
                <a:spcPct val="50000"/>
              </a:spcBef>
              <a:buClrTx/>
              <a:buFontTx/>
              <a:buChar char="•"/>
            </a:pPr>
            <a:endParaRPr lang="en-US" altLang="en-US" sz="2000" baseline="0"/>
          </a:p>
        </p:txBody>
      </p:sp>
      <p:graphicFrame>
        <p:nvGraphicFramePr>
          <p:cNvPr id="31750" name="Object 949">
            <a:extLst>
              <a:ext uri="{FF2B5EF4-FFF2-40B4-BE49-F238E27FC236}">
                <a16:creationId xmlns:a16="http://schemas.microsoft.com/office/drawing/2014/main" id="{FBF8D845-91C8-1590-06A1-1293AA3EE1BA}"/>
              </a:ext>
            </a:extLst>
          </p:cNvPr>
          <p:cNvGraphicFramePr>
            <a:graphicFrameLocks noChangeAspect="1"/>
          </p:cNvGraphicFramePr>
          <p:nvPr/>
        </p:nvGraphicFramePr>
        <p:xfrm>
          <a:off x="2057400" y="2209800"/>
          <a:ext cx="4038600" cy="665163"/>
        </p:xfrm>
        <a:graphic>
          <a:graphicData uri="http://schemas.openxmlformats.org/presentationml/2006/ole">
            <mc:AlternateContent xmlns:mc="http://schemas.openxmlformats.org/markup-compatibility/2006">
              <mc:Choice xmlns:v="urn:schemas-microsoft-com:vml" Requires="v">
                <p:oleObj name="Equation" r:id="rId3" imgW="2374900" imgH="393700" progId="Equation.3">
                  <p:embed/>
                </p:oleObj>
              </mc:Choice>
              <mc:Fallback>
                <p:oleObj name="Equation" r:id="rId3" imgW="2374900" imgH="393700" progId="Equation.3">
                  <p:embed/>
                  <p:pic>
                    <p:nvPicPr>
                      <p:cNvPr id="0" name="Object 9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209800"/>
                        <a:ext cx="4038600"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9">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74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C5ABB7D4-487F-50C6-987F-BF320DB7080D}"/>
              </a:ext>
            </a:extLst>
          </p:cNvPr>
          <p:cNvSpPr>
            <a:spLocks noGrp="1" noChangeArrowheads="1"/>
          </p:cNvSpPr>
          <p:nvPr>
            <p:ph type="body" idx="1"/>
          </p:nvPr>
        </p:nvSpPr>
        <p:spPr>
          <a:xfrm>
            <a:off x="381000" y="457200"/>
            <a:ext cx="8458200" cy="6102350"/>
          </a:xfrm>
          <a:ln>
            <a:solidFill>
              <a:schemeClr val="tx1"/>
            </a:solidFill>
            <a:miter lim="800000"/>
            <a:headEnd/>
            <a:tailEnd/>
          </a:ln>
        </p:spPr>
        <p:txBody>
          <a:bodyPr/>
          <a:lstStyle/>
          <a:p>
            <a:r>
              <a:rPr lang="en-US" altLang="en-US" sz="2000"/>
              <a:t>Mol fraction may be defined as the ratio of the mols of the constituent gas in a given volume of mixture to the total mols of the mixture occupying the same volume.</a:t>
            </a:r>
          </a:p>
          <a:p>
            <a:endParaRPr lang="en-US" altLang="en-US" sz="1800"/>
          </a:p>
          <a:p>
            <a:endParaRPr lang="en-US" altLang="en-US" sz="1800"/>
          </a:p>
          <a:p>
            <a:endParaRPr lang="en-US" altLang="en-US" sz="1800"/>
          </a:p>
          <a:p>
            <a:endParaRPr lang="en-US" altLang="en-US" sz="1800"/>
          </a:p>
          <a:p>
            <a:r>
              <a:rPr lang="en-US" altLang="en-US" sz="2000"/>
              <a:t>similarly, the mass fraction of the constituent gas, xi</a:t>
            </a:r>
          </a:p>
          <a:p>
            <a:endParaRPr lang="en-US" altLang="en-US" sz="2000"/>
          </a:p>
          <a:p>
            <a:endParaRPr lang="en-US" altLang="en-US" sz="2000"/>
          </a:p>
          <a:p>
            <a:endParaRPr lang="en-US" altLang="en-US" sz="2000"/>
          </a:p>
          <a:p>
            <a:endParaRPr lang="en-US" altLang="en-US" sz="2000"/>
          </a:p>
          <a:p>
            <a:r>
              <a:rPr lang="en-US" altLang="en-US" sz="2000"/>
              <a:t>by definition the sum of all the constituents mole (or mass) fraction must be unity</a:t>
            </a:r>
          </a:p>
          <a:p>
            <a:endParaRPr lang="en-US" altLang="en-US" sz="2000"/>
          </a:p>
          <a:p>
            <a:endParaRPr lang="en-US" altLang="en-US" sz="2000"/>
          </a:p>
        </p:txBody>
      </p:sp>
      <p:sp>
        <p:nvSpPr>
          <p:cNvPr id="33795" name="Rectangle 4">
            <a:extLst>
              <a:ext uri="{FF2B5EF4-FFF2-40B4-BE49-F238E27FC236}">
                <a16:creationId xmlns:a16="http://schemas.microsoft.com/office/drawing/2014/main" id="{A94A41D4-B924-A014-7E23-D2BCB859A19F}"/>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3796" name="Rectangle 6">
            <a:extLst>
              <a:ext uri="{FF2B5EF4-FFF2-40B4-BE49-F238E27FC236}">
                <a16:creationId xmlns:a16="http://schemas.microsoft.com/office/drawing/2014/main" id="{5034CB8A-24EA-3D82-9730-F8F9A3024088}"/>
              </a:ext>
            </a:extLst>
          </p:cNvPr>
          <p:cNvSpPr>
            <a:spLocks noChangeArrowheads="1"/>
          </p:cNvSpPr>
          <p:nvPr/>
        </p:nvSpPr>
        <p:spPr bwMode="auto">
          <a:xfrm>
            <a:off x="213836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3797" name="Rectangle 97">
            <a:extLst>
              <a:ext uri="{FF2B5EF4-FFF2-40B4-BE49-F238E27FC236}">
                <a16:creationId xmlns:a16="http://schemas.microsoft.com/office/drawing/2014/main" id="{40083F7E-0B20-7727-6F9A-56876E4FF74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3798" name="Rectangle 99">
            <a:extLst>
              <a:ext uri="{FF2B5EF4-FFF2-40B4-BE49-F238E27FC236}">
                <a16:creationId xmlns:a16="http://schemas.microsoft.com/office/drawing/2014/main" id="{5D3F6A80-9ED8-0D31-4C15-D4EDE32B7CF9}"/>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33799" name="Object 98">
            <a:extLst>
              <a:ext uri="{FF2B5EF4-FFF2-40B4-BE49-F238E27FC236}">
                <a16:creationId xmlns:a16="http://schemas.microsoft.com/office/drawing/2014/main" id="{5423E36F-8557-572A-FBBF-3C5F7727A2DA}"/>
              </a:ext>
            </a:extLst>
          </p:cNvPr>
          <p:cNvGraphicFramePr>
            <a:graphicFrameLocks noChangeAspect="1"/>
          </p:cNvGraphicFramePr>
          <p:nvPr/>
        </p:nvGraphicFramePr>
        <p:xfrm>
          <a:off x="1371600" y="1676400"/>
          <a:ext cx="6781800" cy="827088"/>
        </p:xfrm>
        <a:graphic>
          <a:graphicData uri="http://schemas.openxmlformats.org/presentationml/2006/ole">
            <mc:AlternateContent xmlns:mc="http://schemas.openxmlformats.org/markup-compatibility/2006">
              <mc:Choice xmlns:v="urn:schemas-microsoft-com:vml" Requires="v">
                <p:oleObj name="Equation" r:id="rId3" imgW="3670300" imgH="444500" progId="Equation.3">
                  <p:embed/>
                </p:oleObj>
              </mc:Choice>
              <mc:Fallback>
                <p:oleObj name="Equation" r:id="rId3" imgW="3670300" imgH="444500" progId="Equation.3">
                  <p:embed/>
                  <p:pic>
                    <p:nvPicPr>
                      <p:cNvPr id="0" name="Object 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676400"/>
                        <a:ext cx="678180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00" name="Rectangle 101">
            <a:extLst>
              <a:ext uri="{FF2B5EF4-FFF2-40B4-BE49-F238E27FC236}">
                <a16:creationId xmlns:a16="http://schemas.microsoft.com/office/drawing/2014/main" id="{C8E55921-0BC6-CF74-6C9C-13B7DC2096D9}"/>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33801" name="Object 100">
            <a:extLst>
              <a:ext uri="{FF2B5EF4-FFF2-40B4-BE49-F238E27FC236}">
                <a16:creationId xmlns:a16="http://schemas.microsoft.com/office/drawing/2014/main" id="{06420FC6-E17E-6C6E-9E59-FF49F593310F}"/>
              </a:ext>
            </a:extLst>
          </p:cNvPr>
          <p:cNvGraphicFramePr>
            <a:graphicFrameLocks noChangeAspect="1"/>
          </p:cNvGraphicFramePr>
          <p:nvPr/>
        </p:nvGraphicFramePr>
        <p:xfrm>
          <a:off x="2057400" y="3429000"/>
          <a:ext cx="3886200" cy="827088"/>
        </p:xfrm>
        <a:graphic>
          <a:graphicData uri="http://schemas.openxmlformats.org/presentationml/2006/ole">
            <mc:AlternateContent xmlns:mc="http://schemas.openxmlformats.org/markup-compatibility/2006">
              <mc:Choice xmlns:v="urn:schemas-microsoft-com:vml" Requires="v">
                <p:oleObj name="Equation" r:id="rId5" imgW="2108200" imgH="444500" progId="Equation.3">
                  <p:embed/>
                </p:oleObj>
              </mc:Choice>
              <mc:Fallback>
                <p:oleObj name="Equation" r:id="rId5" imgW="2108200" imgH="444500" progId="Equation.3">
                  <p:embed/>
                  <p:pic>
                    <p:nvPicPr>
                      <p:cNvPr id="0" name="Object 1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7400" y="3429000"/>
                        <a:ext cx="388620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3802" name="Object 102">
            <a:extLst>
              <a:ext uri="{FF2B5EF4-FFF2-40B4-BE49-F238E27FC236}">
                <a16:creationId xmlns:a16="http://schemas.microsoft.com/office/drawing/2014/main" id="{27324365-5503-4219-B943-63B0D2CE129D}"/>
              </a:ext>
            </a:extLst>
          </p:cNvPr>
          <p:cNvGraphicFramePr>
            <a:graphicFrameLocks noChangeAspect="1"/>
          </p:cNvGraphicFramePr>
          <p:nvPr/>
        </p:nvGraphicFramePr>
        <p:xfrm>
          <a:off x="2438400" y="5334000"/>
          <a:ext cx="1143000" cy="642938"/>
        </p:xfrm>
        <a:graphic>
          <a:graphicData uri="http://schemas.openxmlformats.org/presentationml/2006/ole">
            <mc:AlternateContent xmlns:mc="http://schemas.openxmlformats.org/markup-compatibility/2006">
              <mc:Choice xmlns:v="urn:schemas-microsoft-com:vml" Requires="v">
                <p:oleObj name="Equation" r:id="rId7" imgW="609336" imgH="342751" progId="Equation.3">
                  <p:embed/>
                </p:oleObj>
              </mc:Choice>
              <mc:Fallback>
                <p:oleObj name="Equation" r:id="rId7" imgW="609336" imgH="342751" progId="Equation.3">
                  <p:embed/>
                  <p:pic>
                    <p:nvPicPr>
                      <p:cNvPr id="0" name="Object 1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38400" y="5334000"/>
                        <a:ext cx="11430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3803" name="Object 103">
            <a:extLst>
              <a:ext uri="{FF2B5EF4-FFF2-40B4-BE49-F238E27FC236}">
                <a16:creationId xmlns:a16="http://schemas.microsoft.com/office/drawing/2014/main" id="{27AA831A-78F6-9E74-0372-0D4052D34E00}"/>
              </a:ext>
            </a:extLst>
          </p:cNvPr>
          <p:cNvGraphicFramePr>
            <a:graphicFrameLocks noChangeAspect="1"/>
          </p:cNvGraphicFramePr>
          <p:nvPr/>
        </p:nvGraphicFramePr>
        <p:xfrm>
          <a:off x="4038600" y="5334000"/>
          <a:ext cx="1143000" cy="642938"/>
        </p:xfrm>
        <a:graphic>
          <a:graphicData uri="http://schemas.openxmlformats.org/presentationml/2006/ole">
            <mc:AlternateContent xmlns:mc="http://schemas.openxmlformats.org/markup-compatibility/2006">
              <mc:Choice xmlns:v="urn:schemas-microsoft-com:vml" Requires="v">
                <p:oleObj name="Equation" r:id="rId9" imgW="609336" imgH="342751" progId="Equation.3">
                  <p:embed/>
                </p:oleObj>
              </mc:Choice>
              <mc:Fallback>
                <p:oleObj name="Equation" r:id="rId9" imgW="609336" imgH="342751" progId="Equation.3">
                  <p:embed/>
                  <p:pic>
                    <p:nvPicPr>
                      <p:cNvPr id="0" name="Object 10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38600" y="5334000"/>
                        <a:ext cx="11430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4">
            <a:extLst>
              <a:ext uri="{FF2B5EF4-FFF2-40B4-BE49-F238E27FC236}">
                <a16:creationId xmlns:a16="http://schemas.microsoft.com/office/drawing/2014/main" id="{44291010-8E25-2524-06D1-D1C8DA7FDC7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5843" name="Rectangle 5">
            <a:extLst>
              <a:ext uri="{FF2B5EF4-FFF2-40B4-BE49-F238E27FC236}">
                <a16:creationId xmlns:a16="http://schemas.microsoft.com/office/drawing/2014/main" id="{E241023A-8D0C-48D5-43A3-A37E332898E3}"/>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5844" name="Rectangle 6">
            <a:extLst>
              <a:ext uri="{FF2B5EF4-FFF2-40B4-BE49-F238E27FC236}">
                <a16:creationId xmlns:a16="http://schemas.microsoft.com/office/drawing/2014/main" id="{9498EC33-224C-64BA-D050-3BCCC229F919}"/>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5845" name="Rectangle 7">
            <a:extLst>
              <a:ext uri="{FF2B5EF4-FFF2-40B4-BE49-F238E27FC236}">
                <a16:creationId xmlns:a16="http://schemas.microsoft.com/office/drawing/2014/main" id="{2A41E80C-FC24-70B0-F429-47031032CF5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5846" name="Rectangle 8">
            <a:extLst>
              <a:ext uri="{FF2B5EF4-FFF2-40B4-BE49-F238E27FC236}">
                <a16:creationId xmlns:a16="http://schemas.microsoft.com/office/drawing/2014/main" id="{8EF573CB-9FC1-3164-5D82-9DA2ED834D80}"/>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5847" name="Rectangle 9">
            <a:extLst>
              <a:ext uri="{FF2B5EF4-FFF2-40B4-BE49-F238E27FC236}">
                <a16:creationId xmlns:a16="http://schemas.microsoft.com/office/drawing/2014/main" id="{1F84B4CA-F28E-1F02-1D43-DDF1563E6C6D}"/>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5848" name="Rectangle 11">
            <a:extLst>
              <a:ext uri="{FF2B5EF4-FFF2-40B4-BE49-F238E27FC236}">
                <a16:creationId xmlns:a16="http://schemas.microsoft.com/office/drawing/2014/main" id="{622EFEF8-B740-71A1-75D2-40137E56D9D7}"/>
              </a:ext>
            </a:extLst>
          </p:cNvPr>
          <p:cNvSpPr>
            <a:spLocks noGrp="1" noChangeArrowheads="1"/>
          </p:cNvSpPr>
          <p:nvPr>
            <p:ph type="body" idx="1"/>
          </p:nvPr>
        </p:nvSpPr>
        <p:spPr>
          <a:xfrm>
            <a:off x="457200" y="533400"/>
            <a:ext cx="8305800" cy="5867400"/>
          </a:xfrm>
          <a:noFill/>
          <a:ln>
            <a:solidFill>
              <a:schemeClr val="tx1"/>
            </a:solidFill>
            <a:miter lim="800000"/>
            <a:headEnd/>
            <a:tailEnd/>
          </a:ln>
        </p:spPr>
        <p:txBody>
          <a:bodyPr/>
          <a:lstStyle/>
          <a:p>
            <a:pPr>
              <a:lnSpc>
                <a:spcPct val="90000"/>
              </a:lnSpc>
            </a:pPr>
            <a:r>
              <a:rPr lang="en-US" altLang="en-US" sz="2400"/>
              <a:t>Properties of Gas Mixtures</a:t>
            </a:r>
          </a:p>
          <a:p>
            <a:pPr>
              <a:lnSpc>
                <a:spcPct val="90000"/>
              </a:lnSpc>
            </a:pPr>
            <a:endParaRPr lang="en-US" altLang="en-US" sz="2400"/>
          </a:p>
          <a:p>
            <a:pPr lvl="1"/>
            <a:r>
              <a:rPr lang="en-US" altLang="en-US" sz="2000"/>
              <a:t>Gibbs-Dalton's law states that the pressure, internal energy and entropy of a mechanical homogeneous mixture of gases which do not react chemically with one another are equal to the sum of the corresponding pressure, internal energy and entropy of the constituent gases when each has the temperature of the mixture and volume equal to the volume of the mixture. </a:t>
            </a:r>
          </a:p>
          <a:p>
            <a:endParaRPr lang="en-US" altLang="en-US" sz="2000"/>
          </a:p>
          <a:p>
            <a:pPr>
              <a:buFontTx/>
              <a:buNone/>
            </a:pPr>
            <a:r>
              <a:rPr lang="en-US" altLang="en-US" sz="2000"/>
              <a:t>		P =  P</a:t>
            </a:r>
            <a:r>
              <a:rPr lang="en-US" altLang="en-US" sz="2000" baseline="-25000"/>
              <a:t>1</a:t>
            </a:r>
            <a:r>
              <a:rPr lang="en-US" altLang="en-US" sz="2000"/>
              <a:t>+ P</a:t>
            </a:r>
            <a:r>
              <a:rPr lang="en-US" altLang="en-US" sz="2000" baseline="-25000"/>
              <a:t>2</a:t>
            </a:r>
            <a:r>
              <a:rPr lang="en-US" altLang="en-US" sz="2000"/>
              <a:t>+ P</a:t>
            </a:r>
            <a:r>
              <a:rPr lang="en-US" altLang="en-US" sz="2000" baseline="-25000"/>
              <a:t>3</a:t>
            </a:r>
            <a:r>
              <a:rPr lang="en-US" altLang="en-US" sz="2000"/>
              <a:t>+ P</a:t>
            </a:r>
            <a:r>
              <a:rPr lang="en-US" altLang="en-US" sz="2000" baseline="-25000"/>
              <a:t>4</a:t>
            </a:r>
            <a:r>
              <a:rPr lang="en-US" altLang="en-US" sz="2000"/>
              <a:t>+ P</a:t>
            </a:r>
            <a:r>
              <a:rPr lang="en-US" altLang="en-US" sz="2000" baseline="-25000"/>
              <a:t>5</a:t>
            </a:r>
            <a:r>
              <a:rPr lang="en-US" altLang="en-US" sz="2000"/>
              <a:t>+ ….</a:t>
            </a:r>
            <a:endParaRPr lang="en-US" altLang="en-US" sz="2000" baseline="-25000"/>
          </a:p>
          <a:p>
            <a:pPr>
              <a:buFontTx/>
              <a:buNone/>
            </a:pPr>
            <a:r>
              <a:rPr lang="en-US" altLang="en-US" sz="2000"/>
              <a:t>		U =  U</a:t>
            </a:r>
            <a:r>
              <a:rPr lang="en-US" altLang="en-US" sz="2000" baseline="-25000"/>
              <a:t>1</a:t>
            </a:r>
            <a:r>
              <a:rPr lang="en-US" altLang="en-US" sz="2000"/>
              <a:t>+ U</a:t>
            </a:r>
            <a:r>
              <a:rPr lang="en-US" altLang="en-US" sz="2000" baseline="-25000"/>
              <a:t>2</a:t>
            </a:r>
            <a:r>
              <a:rPr lang="en-US" altLang="en-US" sz="2000"/>
              <a:t>+ U</a:t>
            </a:r>
            <a:r>
              <a:rPr lang="en-US" altLang="en-US" sz="2000" baseline="-25000"/>
              <a:t>3</a:t>
            </a:r>
            <a:r>
              <a:rPr lang="en-US" altLang="en-US" sz="2000"/>
              <a:t>+ U</a:t>
            </a:r>
            <a:r>
              <a:rPr lang="en-US" altLang="en-US" sz="2000" baseline="-25000"/>
              <a:t>4</a:t>
            </a:r>
            <a:r>
              <a:rPr lang="en-US" altLang="en-US" sz="2000"/>
              <a:t>+ U</a:t>
            </a:r>
            <a:r>
              <a:rPr lang="en-US" altLang="en-US" sz="2000" baseline="-25000"/>
              <a:t>5</a:t>
            </a:r>
            <a:r>
              <a:rPr lang="en-US" altLang="en-US" sz="2000"/>
              <a:t>+ ….</a:t>
            </a:r>
            <a:endParaRPr lang="en-US" altLang="en-US" sz="2000" baseline="-25000"/>
          </a:p>
          <a:p>
            <a:pPr>
              <a:buFontTx/>
              <a:buNone/>
            </a:pPr>
            <a:r>
              <a:rPr lang="en-US" altLang="en-US" sz="2000"/>
              <a:t>		H =  H</a:t>
            </a:r>
            <a:r>
              <a:rPr lang="en-US" altLang="en-US" sz="2000" baseline="-25000"/>
              <a:t>1</a:t>
            </a:r>
            <a:r>
              <a:rPr lang="en-US" altLang="en-US" sz="2000"/>
              <a:t>+ H</a:t>
            </a:r>
            <a:r>
              <a:rPr lang="en-US" altLang="en-US" sz="2000" baseline="-25000"/>
              <a:t>2</a:t>
            </a:r>
            <a:r>
              <a:rPr lang="en-US" altLang="en-US" sz="2000"/>
              <a:t>+ H</a:t>
            </a:r>
            <a:r>
              <a:rPr lang="en-US" altLang="en-US" sz="2000" baseline="-25000"/>
              <a:t>3</a:t>
            </a:r>
            <a:r>
              <a:rPr lang="en-US" altLang="en-US" sz="2000"/>
              <a:t>+ H</a:t>
            </a:r>
            <a:r>
              <a:rPr lang="en-US" altLang="en-US" sz="2000" baseline="-25000"/>
              <a:t>4</a:t>
            </a:r>
            <a:r>
              <a:rPr lang="en-US" altLang="en-US" sz="2000"/>
              <a:t>+ H</a:t>
            </a:r>
            <a:r>
              <a:rPr lang="en-US" altLang="en-US" sz="2000" baseline="-25000"/>
              <a:t>5 </a:t>
            </a:r>
            <a:r>
              <a:rPr lang="en-US" altLang="en-US" sz="2000"/>
              <a:t>+ ….</a:t>
            </a:r>
            <a:endParaRPr lang="en-US" altLang="en-US" sz="2000" baseline="-25000"/>
          </a:p>
          <a:p>
            <a:pPr>
              <a:buFontTx/>
              <a:buNone/>
            </a:pPr>
            <a:r>
              <a:rPr lang="en-US" altLang="en-US" sz="2000"/>
              <a:t>		S =  S</a:t>
            </a:r>
            <a:r>
              <a:rPr lang="en-US" altLang="en-US" sz="2000" baseline="-25000"/>
              <a:t>1</a:t>
            </a:r>
            <a:r>
              <a:rPr lang="en-US" altLang="en-US" sz="2000"/>
              <a:t>+ S</a:t>
            </a:r>
            <a:r>
              <a:rPr lang="en-US" altLang="en-US" sz="2000" baseline="-25000"/>
              <a:t>2</a:t>
            </a:r>
            <a:r>
              <a:rPr lang="en-US" altLang="en-US" sz="2000"/>
              <a:t>+ S</a:t>
            </a:r>
            <a:r>
              <a:rPr lang="en-US" altLang="en-US" sz="2000" baseline="-25000"/>
              <a:t>3</a:t>
            </a:r>
            <a:r>
              <a:rPr lang="en-US" altLang="en-US" sz="2000"/>
              <a:t>+ S</a:t>
            </a:r>
            <a:r>
              <a:rPr lang="en-US" altLang="en-US" sz="2000" baseline="-25000"/>
              <a:t>4</a:t>
            </a:r>
            <a:r>
              <a:rPr lang="en-US" altLang="en-US" sz="2000"/>
              <a:t>+ S</a:t>
            </a:r>
            <a:r>
              <a:rPr lang="en-US" altLang="en-US" sz="2000" baseline="-25000"/>
              <a:t>5 </a:t>
            </a:r>
            <a:r>
              <a:rPr lang="en-US" altLang="en-US" sz="2000"/>
              <a:t>+ ….</a:t>
            </a:r>
          </a:p>
          <a:p>
            <a:pPr>
              <a:buFontTx/>
              <a:buNone/>
            </a:pPr>
            <a:endParaRPr lang="en-US" altLang="en-US" sz="2000"/>
          </a:p>
          <a:p>
            <a:pPr>
              <a:buFontTx/>
              <a:buNone/>
            </a:pPr>
            <a:r>
              <a:rPr lang="en-US" altLang="en-US" sz="2000"/>
              <a:t>		V=  V</a:t>
            </a:r>
            <a:r>
              <a:rPr lang="en-US" altLang="en-US" sz="2000" baseline="-25000"/>
              <a:t>1</a:t>
            </a:r>
            <a:r>
              <a:rPr lang="en-US" altLang="en-US" sz="2000"/>
              <a:t>= V</a:t>
            </a:r>
            <a:r>
              <a:rPr lang="en-US" altLang="en-US" sz="2000" baseline="-25000"/>
              <a:t>2</a:t>
            </a:r>
            <a:r>
              <a:rPr lang="en-US" altLang="en-US" sz="2000"/>
              <a:t>= V</a:t>
            </a:r>
            <a:r>
              <a:rPr lang="en-US" altLang="en-US" sz="2000" baseline="-25000"/>
              <a:t>3</a:t>
            </a:r>
            <a:r>
              <a:rPr lang="en-US" altLang="en-US" sz="2000"/>
              <a:t>= V</a:t>
            </a:r>
            <a:r>
              <a:rPr lang="en-US" altLang="en-US" sz="2000" baseline="-25000"/>
              <a:t>4</a:t>
            </a:r>
            <a:r>
              <a:rPr lang="en-US" altLang="en-US" sz="2000"/>
              <a:t>= V</a:t>
            </a:r>
            <a:r>
              <a:rPr lang="en-US" altLang="en-US" sz="2000" baseline="-25000"/>
              <a:t>5 </a:t>
            </a:r>
            <a:r>
              <a:rPr lang="en-US" altLang="en-US" sz="2000"/>
              <a:t>=….</a:t>
            </a:r>
          </a:p>
          <a:p>
            <a:pPr>
              <a:buFontTx/>
              <a:buNone/>
            </a:pPr>
            <a:r>
              <a:rPr lang="en-US" altLang="en-US" sz="2000"/>
              <a:t>		T=  T</a:t>
            </a:r>
            <a:r>
              <a:rPr lang="en-US" altLang="en-US" sz="2000" baseline="-25000"/>
              <a:t>1</a:t>
            </a:r>
            <a:r>
              <a:rPr lang="en-US" altLang="en-US" sz="2000"/>
              <a:t>= T</a:t>
            </a:r>
            <a:r>
              <a:rPr lang="en-US" altLang="en-US" sz="2000" baseline="-25000"/>
              <a:t>2</a:t>
            </a:r>
            <a:r>
              <a:rPr lang="en-US" altLang="en-US" sz="2000"/>
              <a:t>= T</a:t>
            </a:r>
            <a:r>
              <a:rPr lang="en-US" altLang="en-US" sz="2000" baseline="-25000"/>
              <a:t>3</a:t>
            </a:r>
            <a:r>
              <a:rPr lang="en-US" altLang="en-US" sz="2000"/>
              <a:t>= T</a:t>
            </a:r>
            <a:r>
              <a:rPr lang="en-US" altLang="en-US" sz="2000" baseline="-25000"/>
              <a:t>4</a:t>
            </a:r>
            <a:r>
              <a:rPr lang="en-US" altLang="en-US" sz="2000"/>
              <a:t>= T</a:t>
            </a:r>
            <a:r>
              <a:rPr lang="en-US" altLang="en-US" sz="2000" baseline="-25000"/>
              <a:t>5 </a:t>
            </a:r>
            <a:r>
              <a:rPr lang="en-US" altLang="en-US" sz="2000"/>
              <a:t>=….</a:t>
            </a:r>
          </a:p>
          <a:p>
            <a:pPr>
              <a:buFontTx/>
              <a:buNone/>
            </a:pPr>
            <a:endParaRPr lang="en-US" altLang="en-US" sz="2000"/>
          </a:p>
          <a:p>
            <a:pPr>
              <a:buFontTx/>
              <a:buNone/>
            </a:pPr>
            <a:r>
              <a:rPr lang="en-US" altLang="en-US" sz="900"/>
              <a:t>		</a:t>
            </a:r>
            <a:endParaRPr lang="en-US" altLang="en-US" sz="1000"/>
          </a:p>
        </p:txBody>
      </p:sp>
      <p:sp>
        <p:nvSpPr>
          <p:cNvPr id="35849" name="Rectangle 13">
            <a:extLst>
              <a:ext uri="{FF2B5EF4-FFF2-40B4-BE49-F238E27FC236}">
                <a16:creationId xmlns:a16="http://schemas.microsoft.com/office/drawing/2014/main" id="{10E7854E-5FF2-7A93-4936-4AB1914D3F9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5850" name="Rectangle 15">
            <a:extLst>
              <a:ext uri="{FF2B5EF4-FFF2-40B4-BE49-F238E27FC236}">
                <a16:creationId xmlns:a16="http://schemas.microsoft.com/office/drawing/2014/main" id="{7C541127-08F5-970F-23FB-4370206EFF9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5851" name="Rectangle 17">
            <a:extLst>
              <a:ext uri="{FF2B5EF4-FFF2-40B4-BE49-F238E27FC236}">
                <a16:creationId xmlns:a16="http://schemas.microsoft.com/office/drawing/2014/main" id="{6B8BB264-807D-8990-B507-4B2C41AA6146}"/>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Tree>
  </p:cSld>
  <p:clrMapOvr>
    <a:masterClrMapping/>
  </p:clrMapOvr>
</p:sld>
</file>

<file path=ppt/theme/theme1.xml><?xml version="1.0" encoding="utf-8"?>
<a:theme xmlns:a="http://schemas.openxmlformats.org/drawingml/2006/main" name="Fireball">
  <a:themeElements>
    <a:clrScheme name="Fireball 6">
      <a:dk1>
        <a:srgbClr val="000000"/>
      </a:dk1>
      <a:lt1>
        <a:srgbClr val="FFFFFF"/>
      </a:lt1>
      <a:dk2>
        <a:srgbClr val="000000"/>
      </a:dk2>
      <a:lt2>
        <a:srgbClr val="EAEAEA"/>
      </a:lt2>
      <a:accent1>
        <a:srgbClr val="DDDDDD"/>
      </a:accent1>
      <a:accent2>
        <a:srgbClr val="FFFFFF"/>
      </a:accent2>
      <a:accent3>
        <a:srgbClr val="FFFFFF"/>
      </a:accent3>
      <a:accent4>
        <a:srgbClr val="000000"/>
      </a:accent4>
      <a:accent5>
        <a:srgbClr val="EBEBEB"/>
      </a:accent5>
      <a:accent6>
        <a:srgbClr val="E7E7E7"/>
      </a:accent6>
      <a:hlink>
        <a:srgbClr val="000000"/>
      </a:hlink>
      <a:folHlink>
        <a:srgbClr val="000000"/>
      </a:folHlink>
    </a:clrScheme>
    <a:fontScheme name="Fireball">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4000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40000" smtClean="0">
            <a:ln>
              <a:noFill/>
            </a:ln>
            <a:solidFill>
              <a:schemeClr val="tx1"/>
            </a:solidFill>
            <a:effectLst/>
            <a:latin typeface="Times New Roman" pitchFamily="18" charset="0"/>
          </a:defRPr>
        </a:defPPr>
      </a:lstStyle>
    </a:lnDef>
  </a:objectDefaults>
  <a:extraClrSchemeLst>
    <a:extraClrScheme>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Fireball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Firebal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ireball 4">
        <a:dk1>
          <a:srgbClr val="000000"/>
        </a:dk1>
        <a:lt1>
          <a:srgbClr val="FFFFFF"/>
        </a:lt1>
        <a:dk2>
          <a:srgbClr val="000000"/>
        </a:dk2>
        <a:lt2>
          <a:srgbClr val="EAEAEA"/>
        </a:lt2>
        <a:accent1>
          <a:srgbClr val="DDDDDD"/>
        </a:accent1>
        <a:accent2>
          <a:srgbClr val="FFFFFF"/>
        </a:accent2>
        <a:accent3>
          <a:srgbClr val="FFFFFF"/>
        </a:accent3>
        <a:accent4>
          <a:srgbClr val="000000"/>
        </a:accent4>
        <a:accent5>
          <a:srgbClr val="EBEBEB"/>
        </a:accent5>
        <a:accent6>
          <a:srgbClr val="E7E7E7"/>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Fireball 5">
        <a:dk1>
          <a:srgbClr val="000000"/>
        </a:dk1>
        <a:lt1>
          <a:srgbClr val="FFFFFF"/>
        </a:lt1>
        <a:dk2>
          <a:srgbClr val="000000"/>
        </a:dk2>
        <a:lt2>
          <a:srgbClr val="EAEAEA"/>
        </a:lt2>
        <a:accent1>
          <a:srgbClr val="DDDDDD"/>
        </a:accent1>
        <a:accent2>
          <a:srgbClr val="FFFFFF"/>
        </a:accent2>
        <a:accent3>
          <a:srgbClr val="FFFFFF"/>
        </a:accent3>
        <a:accent4>
          <a:srgbClr val="000000"/>
        </a:accent4>
        <a:accent5>
          <a:srgbClr val="EBEBEB"/>
        </a:accent5>
        <a:accent6>
          <a:srgbClr val="E7E7E7"/>
        </a:accent6>
        <a:hlink>
          <a:srgbClr val="000000"/>
        </a:hlink>
        <a:folHlink>
          <a:srgbClr val="FFFFFF"/>
        </a:folHlink>
      </a:clrScheme>
      <a:clrMap bg1="lt1" tx1="dk1" bg2="lt2" tx2="dk2" accent1="accent1" accent2="accent2" accent3="accent3" accent4="accent4" accent5="accent5" accent6="accent6" hlink="hlink" folHlink="folHlink"/>
    </a:extraClrScheme>
    <a:extraClrScheme>
      <a:clrScheme name="Fireball 6">
        <a:dk1>
          <a:srgbClr val="000000"/>
        </a:dk1>
        <a:lt1>
          <a:srgbClr val="FFFFFF"/>
        </a:lt1>
        <a:dk2>
          <a:srgbClr val="000000"/>
        </a:dk2>
        <a:lt2>
          <a:srgbClr val="EAEAEA"/>
        </a:lt2>
        <a:accent1>
          <a:srgbClr val="DDDDDD"/>
        </a:accent1>
        <a:accent2>
          <a:srgbClr val="FFFFFF"/>
        </a:accent2>
        <a:accent3>
          <a:srgbClr val="FFFFFF"/>
        </a:accent3>
        <a:accent4>
          <a:srgbClr val="000000"/>
        </a:accent4>
        <a:accent5>
          <a:srgbClr val="EBEBEB"/>
        </a:accent5>
        <a:accent6>
          <a:srgbClr val="E7E7E7"/>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012 Corporate Template ">
  <a:themeElements>
    <a:clrScheme name="Larissa 1">
      <a:dk1>
        <a:srgbClr val="000000"/>
      </a:dk1>
      <a:lt1>
        <a:srgbClr val="FFFFFF"/>
      </a:lt1>
      <a:dk2>
        <a:srgbClr val="000000"/>
      </a:dk2>
      <a:lt2>
        <a:srgbClr val="808080"/>
      </a:lt2>
      <a:accent1>
        <a:srgbClr val="FF6600"/>
      </a:accent1>
      <a:accent2>
        <a:srgbClr val="C0C0C0"/>
      </a:accent2>
      <a:accent3>
        <a:srgbClr val="FFFFFF"/>
      </a:accent3>
      <a:accent4>
        <a:srgbClr val="000000"/>
      </a:accent4>
      <a:accent5>
        <a:srgbClr val="FFB8AA"/>
      </a:accent5>
      <a:accent6>
        <a:srgbClr val="AEAEAE"/>
      </a:accent6>
      <a:hlink>
        <a:srgbClr val="777777"/>
      </a:hlink>
      <a:folHlink>
        <a:srgbClr val="D3D3C1"/>
      </a:folHlink>
    </a:clrScheme>
    <a:fontScheme name="Larissa">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Larissa 1">
        <a:dk1>
          <a:srgbClr val="000000"/>
        </a:dk1>
        <a:lt1>
          <a:srgbClr val="FFFFFF"/>
        </a:lt1>
        <a:dk2>
          <a:srgbClr val="000000"/>
        </a:dk2>
        <a:lt2>
          <a:srgbClr val="808080"/>
        </a:lt2>
        <a:accent1>
          <a:srgbClr val="FF6600"/>
        </a:accent1>
        <a:accent2>
          <a:srgbClr val="C0C0C0"/>
        </a:accent2>
        <a:accent3>
          <a:srgbClr val="FFFFFF"/>
        </a:accent3>
        <a:accent4>
          <a:srgbClr val="000000"/>
        </a:accent4>
        <a:accent5>
          <a:srgbClr val="FFB8AA"/>
        </a:accent5>
        <a:accent6>
          <a:srgbClr val="AEAEAE"/>
        </a:accent6>
        <a:hlink>
          <a:srgbClr val="777777"/>
        </a:hlink>
        <a:folHlink>
          <a:srgbClr val="D3D3C1"/>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Designs\Notebook.pot</Template>
  <TotalTime>5669</TotalTime>
  <Words>3912</Words>
  <Application>Microsoft Office PowerPoint</Application>
  <PresentationFormat>On-screen Show (4:3)</PresentationFormat>
  <Paragraphs>773</Paragraphs>
  <Slides>63</Slides>
  <Notes>50</Notes>
  <HiddenSlides>6</HiddenSlides>
  <MMClips>0</MMClips>
  <ScaleCrop>false</ScaleCrop>
  <HeadingPairs>
    <vt:vector size="8" baseType="variant">
      <vt:variant>
        <vt:lpstr>Fonts Used</vt:lpstr>
      </vt:variant>
      <vt:variant>
        <vt:i4>12</vt:i4>
      </vt:variant>
      <vt:variant>
        <vt:lpstr>Theme</vt:lpstr>
      </vt:variant>
      <vt:variant>
        <vt:i4>3</vt:i4>
      </vt:variant>
      <vt:variant>
        <vt:lpstr>Embedded OLE Servers</vt:lpstr>
      </vt:variant>
      <vt:variant>
        <vt:i4>3</vt:i4>
      </vt:variant>
      <vt:variant>
        <vt:lpstr>Slide Titles</vt:lpstr>
      </vt:variant>
      <vt:variant>
        <vt:i4>63</vt:i4>
      </vt:variant>
    </vt:vector>
  </HeadingPairs>
  <TitlesOfParts>
    <vt:vector size="81" baseType="lpstr">
      <vt:lpstr>Arial Unicode MS</vt:lpstr>
      <vt:lpstr>Arial</vt:lpstr>
      <vt:lpstr>Calibri</vt:lpstr>
      <vt:lpstr>Cambria Math</vt:lpstr>
      <vt:lpstr>Comic Sans MS</vt:lpstr>
      <vt:lpstr>Monotype Sorts</vt:lpstr>
      <vt:lpstr>Noto Sans Symbols</vt:lpstr>
      <vt:lpstr>Symbol</vt:lpstr>
      <vt:lpstr>Times New Roman</vt:lpstr>
      <vt:lpstr>Times-Roman</vt:lpstr>
      <vt:lpstr>TradeGothic-Bold</vt:lpstr>
      <vt:lpstr>Wingdings</vt:lpstr>
      <vt:lpstr>Fireball</vt:lpstr>
      <vt:lpstr>2_Office Theme</vt:lpstr>
      <vt:lpstr>2012 Corporate Template </vt:lpstr>
      <vt:lpstr>Worksheet</vt:lpstr>
      <vt:lpstr>Equation</vt:lpstr>
      <vt:lpstr>Image</vt:lpstr>
      <vt:lpstr> LECTURE 04   COMBUSTION CALCULATIONS  (Part  A)  MASS BALANCE CALCULATIONS  Course Outcome    Perform and analyse mass and energy balances of a system involving combustion reaction   </vt:lpstr>
      <vt:lpstr>PowerPoint Presentation</vt:lpstr>
      <vt:lpstr> Categories of Combustion Processes</vt:lpstr>
      <vt:lpstr>PowerPoint Presentation</vt:lpstr>
      <vt:lpstr>PowerPoint Presentation</vt:lpstr>
      <vt:lpstr>Combustion calculations</vt:lpstr>
      <vt:lpstr>Gas Mixture Properties recalling mass &amp; energy balance …. and   thermodynamics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Combustion calculations - Assumptions -</vt:lpstr>
      <vt:lpstr>PowerPoint Presentation</vt:lpstr>
      <vt:lpstr>PowerPoint Presentation</vt:lpstr>
      <vt:lpstr>Flue Gas Measurement Techniques</vt:lpstr>
      <vt:lpstr>Flue Gas Analysis System</vt:lpstr>
      <vt:lpstr> Heat Balance – Sankey diagram</vt:lpstr>
      <vt:lpstr>PowerPoint Presentation</vt:lpstr>
      <vt:lpstr>PowerPoint Presentation</vt:lpstr>
      <vt:lpstr> Dew Point of Flue Gas</vt:lpstr>
      <vt:lpstr>PowerPoint Presentation</vt:lpstr>
      <vt:lpstr>PowerPoint Presentation</vt:lpstr>
      <vt:lpstr>PowerPoint Presentation</vt:lpstr>
      <vt:lpstr>PowerPoint Presentation</vt:lpstr>
      <vt:lpstr>PowerPoint Presentation</vt:lpstr>
      <vt:lpstr> MASS  BALANCE</vt:lpstr>
      <vt:lpstr>PowerPoint Presentation</vt:lpstr>
      <vt:lpstr>PowerPoint Presentation</vt:lpstr>
      <vt:lpstr>PowerPoint Presentation</vt:lpstr>
      <vt:lpstr>Solution to Example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Self  Practice</vt:lpstr>
      <vt:lpstr>Self  Practice</vt:lpstr>
      <vt:lpstr>PowerPoint Presentation</vt:lpstr>
    </vt:vector>
  </TitlesOfParts>
  <Company>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Combustion Course</dc:title>
  <dc:creator>user</dc:creator>
  <cp:lastModifiedBy>ucin sietz</cp:lastModifiedBy>
  <cp:revision>520</cp:revision>
  <dcterms:created xsi:type="dcterms:W3CDTF">2001-06-26T12:39:40Z</dcterms:created>
  <dcterms:modified xsi:type="dcterms:W3CDTF">2025-05-25T10:34:40Z</dcterms:modified>
</cp:coreProperties>
</file>